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notesMasterIdLst>
    <p:notesMasterId r:id="rId23"/>
  </p:notesMasterIdLst>
  <p:sldIdLst>
    <p:sldId id="256" r:id="rId4"/>
    <p:sldId id="522" r:id="rId5"/>
    <p:sldId id="258" r:id="rId6"/>
    <p:sldId id="540" r:id="rId7"/>
    <p:sldId id="538" r:id="rId8"/>
    <p:sldId id="543" r:id="rId9"/>
    <p:sldId id="523" r:id="rId10"/>
    <p:sldId id="505" r:id="rId11"/>
    <p:sldId id="520" r:id="rId12"/>
    <p:sldId id="524" r:id="rId13"/>
    <p:sldId id="542" r:id="rId14"/>
    <p:sldId id="544" r:id="rId15"/>
    <p:sldId id="545" r:id="rId16"/>
    <p:sldId id="547" r:id="rId17"/>
    <p:sldId id="517" r:id="rId18"/>
    <p:sldId id="519" r:id="rId19"/>
    <p:sldId id="521" r:id="rId20"/>
    <p:sldId id="541" r:id="rId21"/>
    <p:sldId id="30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2A20484-3CB5-490B-A554-DA24B4EF3FED}">
          <p14:sldIdLst>
            <p14:sldId id="256"/>
            <p14:sldId id="522"/>
            <p14:sldId id="258"/>
            <p14:sldId id="540"/>
            <p14:sldId id="538"/>
            <p14:sldId id="543"/>
            <p14:sldId id="523"/>
            <p14:sldId id="505"/>
            <p14:sldId id="520"/>
            <p14:sldId id="524"/>
            <p14:sldId id="542"/>
            <p14:sldId id="544"/>
            <p14:sldId id="545"/>
            <p14:sldId id="547"/>
            <p14:sldId id="517"/>
            <p14:sldId id="519"/>
            <p14:sldId id="521"/>
            <p14:sldId id="541"/>
            <p14:sldId id="306"/>
          </p14:sldIdLst>
        </p14:section>
        <p14:section name="Appendice" id="{F94F1A13-C5C5-4DB3-93D7-FD3D37B0DA5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329" autoAdjust="0"/>
  </p:normalViewPr>
  <p:slideViewPr>
    <p:cSldViewPr snapToGrid="0" showGuides="1">
      <p:cViewPr varScale="1">
        <p:scale>
          <a:sx n="70" d="100"/>
          <a:sy n="70" d="100"/>
        </p:scale>
        <p:origin x="1042" y="53"/>
      </p:cViewPr>
      <p:guideLst>
        <p:guide orient="horz" pos="2160"/>
        <p:guide pos="39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WIN11\CSAreteStrategicConsultancy\Progetti%20misura%2016%20PSR\Progetti%20PSR%20Puglia\Misura%2016.2\Progetti\04%20SUBMISSION\INNOFRUIT\02_Excel\00_Dati%20ex%20ante\Raccolta%20Dati_INNOFRUIT_07_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WIN11\CSAreteStrategicConsultancy\Progetti%20misura%2016%20PSR\Progetti%20PSR%20Puglia\Misura%2016.2\Progetti\04%20SUBMISSION\INNOFRUIT\02_Excel\01_Dati%20ex%20post\Raccolta%20Dati_INNOFRUIT_POST_Innovazione_is_0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WIN11\CSAreteStrategicConsultancy\Progetti%20misura%2016%20PSR\Progetti%20PSR%20Puglia\Misura%2016.2\Progetti\04%20SUBMISSION\INNOFRUIT\02_Excel\01_Dati%20ex%20post\Raccolta%20Dati_INNOFRUIT_POST_Innovazione_is_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Ripartizione costi colturali cv Autumn Crisp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'Fase agricola ex ante'!$W$24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'Fase agricola ex ante'!$U$35:$U$42</c:f>
              <c:strCache>
                <c:ptCount val="8"/>
                <c:pt idx="0">
                  <c:v>OPERAZIONI DI APERTURA/CHIUSURA RETI E TELI</c:v>
                </c:pt>
                <c:pt idx="1">
                  <c:v>RACCOLTA</c:v>
                </c:pt>
                <c:pt idx="2">
                  <c:v>TRATTAMENTO FITOSANITARIO</c:v>
                </c:pt>
                <c:pt idx="3">
                  <c:v>ALTRE OPERAZIONI</c:v>
                </c:pt>
                <c:pt idx="4">
                  <c:v>OPERAZIONI DI POTATURA</c:v>
                </c:pt>
                <c:pt idx="5">
                  <c:v>CONCIMAZIONE INVERNALE</c:v>
                </c:pt>
                <c:pt idx="6">
                  <c:v>OPERAZIONI DI LEGATURA</c:v>
                </c:pt>
                <c:pt idx="7">
                  <c:v>IRRIGAZIONE</c:v>
                </c:pt>
              </c:strCache>
            </c:strRef>
          </c:cat>
          <c:val>
            <c:numRef>
              <c:f>'Fase agricola ex ante'!$W$35:$W$42</c:f>
              <c:numCache>
                <c:formatCode>0%</c:formatCode>
                <c:ptCount val="8"/>
                <c:pt idx="0">
                  <c:v>0.29812201599581067</c:v>
                </c:pt>
                <c:pt idx="1">
                  <c:v>0.18170884539103255</c:v>
                </c:pt>
                <c:pt idx="2">
                  <c:v>0.12717283308806712</c:v>
                </c:pt>
                <c:pt idx="3">
                  <c:v>0.10994879015588935</c:v>
                </c:pt>
                <c:pt idx="4">
                  <c:v>6.1221485427711116E-2</c:v>
                </c:pt>
                <c:pt idx="5">
                  <c:v>5.5246007701847566E-2</c:v>
                </c:pt>
                <c:pt idx="6">
                  <c:v>4.4354341483341726E-2</c:v>
                </c:pt>
                <c:pt idx="7">
                  <c:v>0.12222568075629991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3-4251-AD2B-01B7EE4E90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1870128"/>
        <c:axId val="1585289744"/>
      </c:barChart>
      <c:catAx>
        <c:axId val="15018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5289744"/>
        <c:crosses val="autoZero"/>
        <c:auto val="1"/>
        <c:lblAlgn val="ctr"/>
        <c:lblOffset val="100"/>
        <c:noMultiLvlLbl val="0"/>
      </c:catAx>
      <c:valAx>
        <c:axId val="15852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187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1"/>
                </a:solidFill>
                <a:effectLst/>
              </a:rPr>
              <a:t>Ripartizione % costi colturali cv Autumn Crisp   </a:t>
            </a:r>
            <a:endParaRPr lang="it-IT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'elaborazione ex ante+ ex post'!$I$77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'elaborazione ex ante+ ex post'!$H$78:$H$85</c:f>
              <c:strCache>
                <c:ptCount val="8"/>
                <c:pt idx="0">
                  <c:v>OPERAZIONI DI POTATURA</c:v>
                </c:pt>
                <c:pt idx="1">
                  <c:v>OPERAZIONI DI LEGATURA</c:v>
                </c:pt>
                <c:pt idx="2">
                  <c:v>CONCIMAZIONE INVERNALE</c:v>
                </c:pt>
                <c:pt idx="3">
                  <c:v>OPERAZIONI DI APERTURA/CHIUSURA RETI E TELI</c:v>
                </c:pt>
                <c:pt idx="4">
                  <c:v>TRATTAMENTO FITOSANITARIO</c:v>
                </c:pt>
                <c:pt idx="5">
                  <c:v>ALTRE OPERAZIONI</c:v>
                </c:pt>
                <c:pt idx="6">
                  <c:v>RACCOLTA</c:v>
                </c:pt>
                <c:pt idx="7">
                  <c:v>IRRIGAZIONE</c:v>
                </c:pt>
              </c:strCache>
            </c:strRef>
          </c:cat>
          <c:val>
            <c:numRef>
              <c:f>'elaborazione ex ante+ ex post'!$K$78:$K$85</c:f>
              <c:numCache>
                <c:formatCode>0%</c:formatCode>
                <c:ptCount val="8"/>
                <c:pt idx="0">
                  <c:v>5.8802241643716224E-2</c:v>
                </c:pt>
                <c:pt idx="1">
                  <c:v>4.0801555426252072E-2</c:v>
                </c:pt>
                <c:pt idx="2">
                  <c:v>5.3062892414959539E-2</c:v>
                </c:pt>
                <c:pt idx="3">
                  <c:v>0.28634135061287902</c:v>
                </c:pt>
                <c:pt idx="4">
                  <c:v>0.12293007761269786</c:v>
                </c:pt>
                <c:pt idx="5">
                  <c:v>0.10560402580912301</c:v>
                </c:pt>
                <c:pt idx="6">
                  <c:v>0.13800526100055849</c:v>
                </c:pt>
                <c:pt idx="7">
                  <c:v>0.19445259547981378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3-4E16-94A8-D412E140366B}"/>
            </c:ext>
          </c:extLst>
        </c:ser>
        <c:ser>
          <c:idx val="1"/>
          <c:order val="1"/>
          <c:tx>
            <c:strRef>
              <c:f>'elaborazione ex ante+ ex post'!$J$77</c:f>
              <c:strCache>
                <c:ptCount val="1"/>
                <c:pt idx="0">
                  <c:v>SMART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'elaborazione ex ante+ ex post'!$H$78:$H$85</c:f>
              <c:strCache>
                <c:ptCount val="8"/>
                <c:pt idx="0">
                  <c:v>OPERAZIONI DI POTATURA</c:v>
                </c:pt>
                <c:pt idx="1">
                  <c:v>OPERAZIONI DI LEGATURA</c:v>
                </c:pt>
                <c:pt idx="2">
                  <c:v>CONCIMAZIONE INVERNALE</c:v>
                </c:pt>
                <c:pt idx="3">
                  <c:v>OPERAZIONI DI APERTURA/CHIUSURA RETI E TELI</c:v>
                </c:pt>
                <c:pt idx="4">
                  <c:v>TRATTAMENTO FITOSANITARIO</c:v>
                </c:pt>
                <c:pt idx="5">
                  <c:v>ALTRE OPERAZIONI</c:v>
                </c:pt>
                <c:pt idx="6">
                  <c:v>RACCOLTA</c:v>
                </c:pt>
                <c:pt idx="7">
                  <c:v>IRRIGAZIONE</c:v>
                </c:pt>
              </c:strCache>
            </c:strRef>
          </c:cat>
          <c:val>
            <c:numRef>
              <c:f>'elaborazione ex ante+ ex post'!$L$78:$L$85</c:f>
              <c:numCache>
                <c:formatCode>0%</c:formatCode>
                <c:ptCount val="8"/>
                <c:pt idx="0">
                  <c:v>6.000839691587722E-2</c:v>
                </c:pt>
                <c:pt idx="1">
                  <c:v>4.1638479492649497E-2</c:v>
                </c:pt>
                <c:pt idx="2">
                  <c:v>5.4151321795427802E-2</c:v>
                </c:pt>
                <c:pt idx="3">
                  <c:v>0.29221480237296732</c:v>
                </c:pt>
                <c:pt idx="4">
                  <c:v>0.12545162708215693</c:v>
                </c:pt>
                <c:pt idx="5">
                  <c:v>0.1077701822162693</c:v>
                </c:pt>
                <c:pt idx="6">
                  <c:v>0.14083603357807919</c:v>
                </c:pt>
                <c:pt idx="7">
                  <c:v>0.17792915654657265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3-4E16-94A8-D412E1403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027984"/>
        <c:axId val="752032904"/>
      </c:barChart>
      <c:catAx>
        <c:axId val="75202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032904"/>
        <c:crosses val="autoZero"/>
        <c:auto val="1"/>
        <c:lblAlgn val="ctr"/>
        <c:lblOffset val="100"/>
        <c:noMultiLvlLbl val="0"/>
      </c:catAx>
      <c:valAx>
        <c:axId val="75203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02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>
                <a:solidFill>
                  <a:sysClr val="windowText" lastClr="000000"/>
                </a:solidFill>
              </a:rPr>
              <a:t>Risultati</a:t>
            </a:r>
            <a:r>
              <a:rPr lang="it-IT" baseline="0">
                <a:solidFill>
                  <a:sysClr val="windowText" lastClr="000000"/>
                </a:solidFill>
              </a:rPr>
              <a:t> economici </a:t>
            </a:r>
            <a:endParaRPr lang="it-IT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'elaborazione ex ante+ ex post'!$K$56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'elaborazione ex ante+ ex post'!$J$59:$J$61</c:f>
              <c:strCache>
                <c:ptCount val="3"/>
                <c:pt idx="0">
                  <c:v>PLV </c:v>
                </c:pt>
                <c:pt idx="1">
                  <c:v>Costi totali </c:v>
                </c:pt>
                <c:pt idx="2">
                  <c:v>Margine operativo </c:v>
                </c:pt>
              </c:strCache>
            </c:strRef>
          </c:cat>
          <c:val>
            <c:numRef>
              <c:f>'elaborazione ex ante+ ex post'!$K$59:$K$61</c:f>
              <c:numCache>
                <c:formatCode>#,##0.0</c:formatCode>
                <c:ptCount val="3"/>
                <c:pt idx="0" formatCode="#,##0">
                  <c:v>38731</c:v>
                </c:pt>
                <c:pt idx="1">
                  <c:v>19165.936000000002</c:v>
                </c:pt>
                <c:pt idx="2" formatCode="#,##0.00">
                  <c:v>19565.063999999998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F-4091-B723-797769C6D852}"/>
            </c:ext>
          </c:extLst>
        </c:ser>
        <c:ser>
          <c:idx val="1"/>
          <c:order val="1"/>
          <c:tx>
            <c:strRef>
              <c:f>'elaborazione ex ante+ ex post'!$L$56</c:f>
              <c:strCache>
                <c:ptCount val="1"/>
                <c:pt idx="0">
                  <c:v>SMART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'elaborazione ex ante+ ex post'!$J$59:$J$61</c:f>
              <c:strCache>
                <c:ptCount val="3"/>
                <c:pt idx="0">
                  <c:v>PLV </c:v>
                </c:pt>
                <c:pt idx="1">
                  <c:v>Costi totali </c:v>
                </c:pt>
                <c:pt idx="2">
                  <c:v>Margine operativo </c:v>
                </c:pt>
              </c:strCache>
            </c:strRef>
          </c:cat>
          <c:val>
            <c:numRef>
              <c:f>'elaborazione ex ante+ ex post'!$L$59:$L$61</c:f>
              <c:numCache>
                <c:formatCode>#,##0.00</c:formatCode>
                <c:ptCount val="3"/>
                <c:pt idx="0" formatCode="#,##0">
                  <c:v>41339.1</c:v>
                </c:pt>
                <c:pt idx="1">
                  <c:v>18780.705000000002</c:v>
                </c:pt>
                <c:pt idx="2">
                  <c:v>22558.394999999997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F-4091-B723-797769C6D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0096191"/>
        <c:axId val="1866017791"/>
        <c:axId val="0"/>
      </c:bar3DChart>
      <c:catAx>
        <c:axId val="176009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6017791"/>
        <c:crosses val="autoZero"/>
        <c:auto val="1"/>
        <c:lblAlgn val="ctr"/>
        <c:lblOffset val="100"/>
        <c:noMultiLvlLbl val="0"/>
      </c:catAx>
      <c:valAx>
        <c:axId val="186601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009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FFF62-1710-4C9B-BBCD-289F4DADBD77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AD9764E-16F2-4F69-8366-E627BE466C1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rgbClr val="000000"/>
              </a:solidFill>
              <a:effectLst/>
              <a:ea typeface="Calibri" panose="020F0502020204030204" pitchFamily="34" charset="0"/>
            </a:rPr>
            <a:t>PRIMO STEP </a:t>
          </a:r>
          <a:endParaRPr lang="it-IT" sz="1800" b="1" dirty="0"/>
        </a:p>
      </dgm:t>
    </dgm:pt>
    <dgm:pt modelId="{A9FAFD30-997C-4F54-A103-D7D81D8AC0CD}" type="parTrans" cxnId="{F4AB4921-B642-49DC-B6AE-CCEF4D846DD7}">
      <dgm:prSet/>
      <dgm:spPr/>
      <dgm:t>
        <a:bodyPr/>
        <a:lstStyle/>
        <a:p>
          <a:endParaRPr lang="it-IT"/>
        </a:p>
      </dgm:t>
    </dgm:pt>
    <dgm:pt modelId="{4E5D21B0-57E2-4B59-8C2A-3C8CD3E7C102}" type="sibTrans" cxnId="{F4AB4921-B642-49DC-B6AE-CCEF4D846DD7}">
      <dgm:prSet/>
      <dgm:spPr/>
      <dgm:t>
        <a:bodyPr/>
        <a:lstStyle/>
        <a:p>
          <a:endParaRPr lang="it-IT"/>
        </a:p>
      </dgm:t>
    </dgm:pt>
    <dgm:pt modelId="{E70C9A1E-C0BB-46F1-A8BF-A002C5EAB81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600" u="sng" dirty="0">
              <a:solidFill>
                <a:srgbClr val="000000"/>
              </a:solidFill>
              <a:effectLst/>
              <a:ea typeface="Calibri" panose="020F0502020204030204" pitchFamily="34" charset="0"/>
            </a:rPr>
            <a:t>Ricerca bibliografica </a:t>
          </a:r>
          <a:r>
            <a:rPr lang="it-IT" sz="16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relativa alla coltura della uva apirene</a:t>
          </a:r>
          <a:endParaRPr lang="it-IT" sz="1600" dirty="0"/>
        </a:p>
      </dgm:t>
    </dgm:pt>
    <dgm:pt modelId="{6A92584E-8C9A-4929-AA16-229EC7A842EC}" type="parTrans" cxnId="{79AC88BD-4325-412A-BA56-3B5BC27848F2}">
      <dgm:prSet/>
      <dgm:spPr/>
      <dgm:t>
        <a:bodyPr/>
        <a:lstStyle/>
        <a:p>
          <a:endParaRPr lang="it-IT"/>
        </a:p>
      </dgm:t>
    </dgm:pt>
    <dgm:pt modelId="{BD9EBC5F-6160-4B81-BCA6-A6DFFD3E724F}" type="sibTrans" cxnId="{79AC88BD-4325-412A-BA56-3B5BC27848F2}">
      <dgm:prSet/>
      <dgm:spPr/>
      <dgm:t>
        <a:bodyPr/>
        <a:lstStyle/>
        <a:p>
          <a:endParaRPr lang="it-IT"/>
        </a:p>
      </dgm:t>
    </dgm:pt>
    <dgm:pt modelId="{B83D0D4D-3E9D-49DC-AF79-E0C0B9E8D87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600" u="sng" dirty="0">
              <a:solidFill>
                <a:srgbClr val="000000"/>
              </a:solidFill>
              <a:effectLst/>
              <a:ea typeface="Calibri" panose="020F0502020204030204" pitchFamily="34" charset="0"/>
            </a:rPr>
            <a:t>Confronto </a:t>
          </a:r>
          <a:r>
            <a:rPr lang="it-IT" sz="1600" u="none" dirty="0">
              <a:solidFill>
                <a:srgbClr val="000000"/>
              </a:solidFill>
              <a:effectLst/>
              <a:ea typeface="Calibri" panose="020F0502020204030204" pitchFamily="34" charset="0"/>
            </a:rPr>
            <a:t>con il tecnico agronomo (capofila del progetto) e il Responsabile Tecnico Scientifico di progetto</a:t>
          </a:r>
          <a:r>
            <a:rPr lang="it-IT" sz="15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.</a:t>
          </a:r>
          <a:endParaRPr lang="it-IT" sz="1500" dirty="0"/>
        </a:p>
      </dgm:t>
    </dgm:pt>
    <dgm:pt modelId="{EC8442E3-5CBF-4149-90F2-D57C08C15F07}" type="parTrans" cxnId="{9DF8076E-331C-47BA-B112-A6276E7E7502}">
      <dgm:prSet/>
      <dgm:spPr/>
      <dgm:t>
        <a:bodyPr/>
        <a:lstStyle/>
        <a:p>
          <a:endParaRPr lang="it-IT"/>
        </a:p>
      </dgm:t>
    </dgm:pt>
    <dgm:pt modelId="{71D6B171-7C0F-45A3-A2EF-BC22CA11B078}" type="sibTrans" cxnId="{9DF8076E-331C-47BA-B112-A6276E7E7502}">
      <dgm:prSet/>
      <dgm:spPr/>
      <dgm:t>
        <a:bodyPr/>
        <a:lstStyle/>
        <a:p>
          <a:endParaRPr lang="it-IT"/>
        </a:p>
      </dgm:t>
    </dgm:pt>
    <dgm:pt modelId="{C91689AF-8DA5-41E5-AD81-03AD8B1AAA8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rgbClr val="000000"/>
              </a:solidFill>
              <a:effectLst/>
              <a:ea typeface="Calibri" panose="020F0502020204030204" pitchFamily="34" charset="0"/>
            </a:rPr>
            <a:t>IN BASE ALLE INFORMAZIONI OTTENUTE </a:t>
          </a:r>
          <a:endParaRPr lang="it-IT" sz="1800" b="1" dirty="0"/>
        </a:p>
      </dgm:t>
    </dgm:pt>
    <dgm:pt modelId="{F5012B39-BCE1-4D47-8CF3-BEFA99012FA8}" type="parTrans" cxnId="{4428A475-842B-47B9-A457-D299FDF8B908}">
      <dgm:prSet/>
      <dgm:spPr/>
      <dgm:t>
        <a:bodyPr/>
        <a:lstStyle/>
        <a:p>
          <a:endParaRPr lang="it-IT"/>
        </a:p>
      </dgm:t>
    </dgm:pt>
    <dgm:pt modelId="{109D7BF6-B60A-4E72-9E63-083A5CA18687}" type="sibTrans" cxnId="{4428A475-842B-47B9-A457-D299FDF8B908}">
      <dgm:prSet/>
      <dgm:spPr/>
      <dgm:t>
        <a:bodyPr/>
        <a:lstStyle/>
        <a:p>
          <a:endParaRPr lang="it-IT"/>
        </a:p>
      </dgm:t>
    </dgm:pt>
    <dgm:pt modelId="{A12C66F1-6BE2-4117-9AA4-C91089C7FD6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600" u="sng" dirty="0">
              <a:solidFill>
                <a:srgbClr val="000000"/>
              </a:solidFill>
              <a:effectLst/>
              <a:ea typeface="Calibri" panose="020F0502020204030204" pitchFamily="34" charset="0"/>
            </a:rPr>
            <a:t>Messo a punto un protocollo </a:t>
          </a:r>
          <a:r>
            <a:rPr lang="it-IT" sz="16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di raccolta dati</a:t>
          </a:r>
          <a:endParaRPr lang="it-IT" sz="1600" dirty="0"/>
        </a:p>
      </dgm:t>
    </dgm:pt>
    <dgm:pt modelId="{F2A249AD-6BA5-4686-8D67-AE702143FEC2}" type="parTrans" cxnId="{1757A13B-B188-4C00-BE9B-F8D8D8FCB7E5}">
      <dgm:prSet/>
      <dgm:spPr/>
      <dgm:t>
        <a:bodyPr/>
        <a:lstStyle/>
        <a:p>
          <a:endParaRPr lang="it-IT"/>
        </a:p>
      </dgm:t>
    </dgm:pt>
    <dgm:pt modelId="{E1C83891-E1AD-4FA0-9A83-12A28AA3E1EB}" type="sibTrans" cxnId="{1757A13B-B188-4C00-BE9B-F8D8D8FCB7E5}">
      <dgm:prSet/>
      <dgm:spPr/>
      <dgm:t>
        <a:bodyPr/>
        <a:lstStyle/>
        <a:p>
          <a:endParaRPr lang="it-IT"/>
        </a:p>
      </dgm:t>
    </dgm:pt>
    <dgm:pt modelId="{F940220C-E300-41D6-9863-D6655A676F4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6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Il protocollo è stato visionato, approvato e utilizzato dai vari partner del progetto.</a:t>
          </a:r>
          <a:endParaRPr lang="it-IT" sz="1600" dirty="0"/>
        </a:p>
      </dgm:t>
    </dgm:pt>
    <dgm:pt modelId="{2DFA7CCC-BBBD-443F-8FE1-EA391C557DA0}" type="parTrans" cxnId="{8134C022-29CB-4D78-8190-1B13F4964C4A}">
      <dgm:prSet/>
      <dgm:spPr/>
      <dgm:t>
        <a:bodyPr/>
        <a:lstStyle/>
        <a:p>
          <a:endParaRPr lang="it-IT"/>
        </a:p>
      </dgm:t>
    </dgm:pt>
    <dgm:pt modelId="{A49290EE-1229-4C4D-9AC8-96EC7EB4D4CA}" type="sibTrans" cxnId="{8134C022-29CB-4D78-8190-1B13F4964C4A}">
      <dgm:prSet/>
      <dgm:spPr/>
      <dgm:t>
        <a:bodyPr/>
        <a:lstStyle/>
        <a:p>
          <a:endParaRPr lang="it-IT"/>
        </a:p>
      </dgm:t>
    </dgm:pt>
    <dgm:pt modelId="{AFE0227B-87B5-4599-8489-0492E64600E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rgbClr val="000000"/>
              </a:solidFill>
              <a:effectLst/>
              <a:ea typeface="Calibri" panose="020F0502020204030204" pitchFamily="34" charset="0"/>
            </a:rPr>
            <a:t>I DATI</a:t>
          </a:r>
          <a:endParaRPr lang="it-IT" sz="1800" dirty="0"/>
        </a:p>
      </dgm:t>
    </dgm:pt>
    <dgm:pt modelId="{73171135-0309-4B5F-8076-58CA4DE9E294}" type="parTrans" cxnId="{5DC187D2-E680-4336-BBE2-202F1F6128E4}">
      <dgm:prSet/>
      <dgm:spPr/>
      <dgm:t>
        <a:bodyPr/>
        <a:lstStyle/>
        <a:p>
          <a:endParaRPr lang="it-IT"/>
        </a:p>
      </dgm:t>
    </dgm:pt>
    <dgm:pt modelId="{FCCC01E6-603D-4F74-9BD1-A9EA11E2E84F}" type="sibTrans" cxnId="{5DC187D2-E680-4336-BBE2-202F1F6128E4}">
      <dgm:prSet/>
      <dgm:spPr/>
      <dgm:t>
        <a:bodyPr/>
        <a:lstStyle/>
        <a:p>
          <a:endParaRPr lang="it-IT"/>
        </a:p>
      </dgm:t>
    </dgm:pt>
    <dgm:pt modelId="{143DED12-6AA5-46B3-98A4-4BB1F7A4E0C6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6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Necessari alla realizzazione dell’analisi ex ante del progetto sono stati ricevuti ed esaminati</a:t>
          </a:r>
          <a:r>
            <a:rPr lang="it-IT" sz="15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.</a:t>
          </a:r>
          <a:endParaRPr lang="it-IT" sz="1500" dirty="0"/>
        </a:p>
      </dgm:t>
    </dgm:pt>
    <dgm:pt modelId="{F2CEDFF6-FDCC-43C6-B05B-C8EDB38BDE2B}" type="parTrans" cxnId="{6BD4382A-3C6D-4069-810A-97D323480034}">
      <dgm:prSet/>
      <dgm:spPr/>
      <dgm:t>
        <a:bodyPr/>
        <a:lstStyle/>
        <a:p>
          <a:endParaRPr lang="it-IT"/>
        </a:p>
      </dgm:t>
    </dgm:pt>
    <dgm:pt modelId="{22B37E44-79D8-4FB6-8EA9-63CD3E8A2D94}" type="sibTrans" cxnId="{6BD4382A-3C6D-4069-810A-97D323480034}">
      <dgm:prSet/>
      <dgm:spPr/>
      <dgm:t>
        <a:bodyPr/>
        <a:lstStyle/>
        <a:p>
          <a:endParaRPr lang="it-IT"/>
        </a:p>
      </dgm:t>
    </dgm:pt>
    <dgm:pt modelId="{34F55B87-42FE-464E-B3AA-A5CD5B4AF72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t-IT" sz="1600" dirty="0"/>
        </a:p>
      </dgm:t>
    </dgm:pt>
    <dgm:pt modelId="{C9903917-0929-4BEF-8838-EE516ED43163}" type="parTrans" cxnId="{35740C3F-B734-4072-B857-5386195BF64F}">
      <dgm:prSet/>
      <dgm:spPr/>
      <dgm:t>
        <a:bodyPr/>
        <a:lstStyle/>
        <a:p>
          <a:endParaRPr lang="it-IT"/>
        </a:p>
      </dgm:t>
    </dgm:pt>
    <dgm:pt modelId="{3183768C-5786-4AF7-9405-A0D2E1CB4FEF}" type="sibTrans" cxnId="{35740C3F-B734-4072-B857-5386195BF64F}">
      <dgm:prSet/>
      <dgm:spPr/>
      <dgm:t>
        <a:bodyPr/>
        <a:lstStyle/>
        <a:p>
          <a:endParaRPr lang="it-IT"/>
        </a:p>
      </dgm:t>
    </dgm:pt>
    <dgm:pt modelId="{A975CF4F-A7F4-4598-952F-1BC085C19FD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t-IT" sz="1600" dirty="0"/>
        </a:p>
      </dgm:t>
    </dgm:pt>
    <dgm:pt modelId="{32851288-E64F-4B17-95E8-F4C8E4E2B724}" type="parTrans" cxnId="{0B86B9E1-FEA5-463E-AA2C-772CCB3A0B2D}">
      <dgm:prSet/>
      <dgm:spPr/>
      <dgm:t>
        <a:bodyPr/>
        <a:lstStyle/>
        <a:p>
          <a:endParaRPr lang="it-IT"/>
        </a:p>
      </dgm:t>
    </dgm:pt>
    <dgm:pt modelId="{5BC06175-776F-4F83-9260-C4621F9E994D}" type="sibTrans" cxnId="{0B86B9E1-FEA5-463E-AA2C-772CCB3A0B2D}">
      <dgm:prSet/>
      <dgm:spPr/>
      <dgm:t>
        <a:bodyPr/>
        <a:lstStyle/>
        <a:p>
          <a:endParaRPr lang="it-IT"/>
        </a:p>
      </dgm:t>
    </dgm:pt>
    <dgm:pt modelId="{BA7BE1CD-0FD6-43CD-BA38-DADC6F7B836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t-IT" sz="1400" dirty="0"/>
        </a:p>
      </dgm:t>
    </dgm:pt>
    <dgm:pt modelId="{DF23F85E-6FF1-48C1-A00B-8781A0270763}" type="parTrans" cxnId="{B7B15AF7-6068-42CC-8ECF-485943D6CE6C}">
      <dgm:prSet/>
      <dgm:spPr/>
      <dgm:t>
        <a:bodyPr/>
        <a:lstStyle/>
        <a:p>
          <a:endParaRPr lang="it-IT"/>
        </a:p>
      </dgm:t>
    </dgm:pt>
    <dgm:pt modelId="{2DBC4D27-F9A9-468C-8BD9-F975D5CDF00E}" type="sibTrans" cxnId="{B7B15AF7-6068-42CC-8ECF-485943D6CE6C}">
      <dgm:prSet/>
      <dgm:spPr/>
      <dgm:t>
        <a:bodyPr/>
        <a:lstStyle/>
        <a:p>
          <a:endParaRPr lang="it-IT"/>
        </a:p>
      </dgm:t>
    </dgm:pt>
    <dgm:pt modelId="{D86E76FC-18D7-4459-8B20-0AB20C984250}" type="pres">
      <dgm:prSet presAssocID="{933FFF62-1710-4C9B-BBCD-289F4DADBD77}" presName="Name0" presStyleCnt="0">
        <dgm:presLayoutVars>
          <dgm:dir/>
          <dgm:resizeHandles val="exact"/>
        </dgm:presLayoutVars>
      </dgm:prSet>
      <dgm:spPr/>
    </dgm:pt>
    <dgm:pt modelId="{8E710121-B511-40D1-92FE-3EBC0E09EB4A}" type="pres">
      <dgm:prSet presAssocID="{DAD9764E-16F2-4F69-8366-E627BE466C1A}" presName="composite" presStyleCnt="0"/>
      <dgm:spPr/>
    </dgm:pt>
    <dgm:pt modelId="{B569F12D-FB23-49DC-A16E-192097D6E222}" type="pres">
      <dgm:prSet presAssocID="{DAD9764E-16F2-4F69-8366-E627BE466C1A}" presName="imagSh" presStyleLbl="bgImgPlace1" presStyleIdx="0" presStyleCnt="3"/>
      <dgm:spPr/>
    </dgm:pt>
    <dgm:pt modelId="{1C2AD02F-4C89-477B-97A2-8F56F647F40D}" type="pres">
      <dgm:prSet presAssocID="{DAD9764E-16F2-4F69-8366-E627BE466C1A}" presName="txNode" presStyleLbl="node1" presStyleIdx="0" presStyleCnt="3" custScaleX="225410" custScaleY="313530" custLinFactNeighborX="-301" custLinFactNeighborY="-2926">
        <dgm:presLayoutVars>
          <dgm:bulletEnabled val="1"/>
        </dgm:presLayoutVars>
      </dgm:prSet>
      <dgm:spPr/>
    </dgm:pt>
    <dgm:pt modelId="{50E215FD-6477-4A03-89CB-1A1D9C48CC27}" type="pres">
      <dgm:prSet presAssocID="{4E5D21B0-57E2-4B59-8C2A-3C8CD3E7C102}" presName="sibTrans" presStyleLbl="sibTrans2D1" presStyleIdx="0" presStyleCnt="2" custLinFactY="100000" custLinFactNeighborX="12954" custLinFactNeighborY="117586"/>
      <dgm:spPr/>
    </dgm:pt>
    <dgm:pt modelId="{7E67B549-E26B-470A-B657-4735C01DB961}" type="pres">
      <dgm:prSet presAssocID="{4E5D21B0-57E2-4B59-8C2A-3C8CD3E7C102}" presName="connTx" presStyleLbl="sibTrans2D1" presStyleIdx="0" presStyleCnt="2"/>
      <dgm:spPr/>
    </dgm:pt>
    <dgm:pt modelId="{17E7423D-618C-435E-8149-A3AB05F35599}" type="pres">
      <dgm:prSet presAssocID="{C91689AF-8DA5-41E5-AD81-03AD8B1AAA8D}" presName="composite" presStyleCnt="0"/>
      <dgm:spPr/>
    </dgm:pt>
    <dgm:pt modelId="{C74BF78C-2368-4BCB-82DB-43254DD8F43B}" type="pres">
      <dgm:prSet presAssocID="{C91689AF-8DA5-41E5-AD81-03AD8B1AAA8D}" presName="imagSh" presStyleLbl="bgImgPlace1" presStyleIdx="1" presStyleCnt="3"/>
      <dgm:spPr/>
    </dgm:pt>
    <dgm:pt modelId="{0E0210FE-C0FB-4943-8E77-5C752678B232}" type="pres">
      <dgm:prSet presAssocID="{C91689AF-8DA5-41E5-AD81-03AD8B1AAA8D}" presName="txNode" presStyleLbl="node1" presStyleIdx="1" presStyleCnt="3" custScaleX="196156" custScaleY="316340">
        <dgm:presLayoutVars>
          <dgm:bulletEnabled val="1"/>
        </dgm:presLayoutVars>
      </dgm:prSet>
      <dgm:spPr/>
    </dgm:pt>
    <dgm:pt modelId="{1E665744-16CC-42E5-88EE-B97C8D128913}" type="pres">
      <dgm:prSet presAssocID="{109D7BF6-B60A-4E72-9E63-083A5CA18687}" presName="sibTrans" presStyleLbl="sibTrans2D1" presStyleIdx="1" presStyleCnt="2" custLinFactY="100000" custLinFactNeighborX="14365" custLinFactNeighborY="117587"/>
      <dgm:spPr/>
    </dgm:pt>
    <dgm:pt modelId="{AC3BFB52-BDA5-4EE8-B5A3-62CCA8B4C99F}" type="pres">
      <dgm:prSet presAssocID="{109D7BF6-B60A-4E72-9E63-083A5CA18687}" presName="connTx" presStyleLbl="sibTrans2D1" presStyleIdx="1" presStyleCnt="2"/>
      <dgm:spPr/>
    </dgm:pt>
    <dgm:pt modelId="{8FAE3466-4BCD-4523-A650-1AB70C27050C}" type="pres">
      <dgm:prSet presAssocID="{AFE0227B-87B5-4599-8489-0492E64600E8}" presName="composite" presStyleCnt="0"/>
      <dgm:spPr/>
    </dgm:pt>
    <dgm:pt modelId="{1285D1D9-3AAC-4F58-A966-37A0E3EE0FC1}" type="pres">
      <dgm:prSet presAssocID="{AFE0227B-87B5-4599-8489-0492E64600E8}" presName="imagSh" presStyleLbl="b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34E3E5-171B-42F1-BEB2-747B9DD1F44B}" type="pres">
      <dgm:prSet presAssocID="{AFE0227B-87B5-4599-8489-0492E64600E8}" presName="txNode" presStyleLbl="node1" presStyleIdx="2" presStyleCnt="3" custScaleX="185554" custScaleY="323558">
        <dgm:presLayoutVars>
          <dgm:bulletEnabled val="1"/>
        </dgm:presLayoutVars>
      </dgm:prSet>
      <dgm:spPr/>
    </dgm:pt>
  </dgm:ptLst>
  <dgm:cxnLst>
    <dgm:cxn modelId="{93746A03-EF00-4D91-B4B1-35FCBEDB7B9C}" type="presOf" srcId="{B83D0D4D-3E9D-49DC-AF79-E0C0B9E8D87F}" destId="{1C2AD02F-4C89-477B-97A2-8F56F647F40D}" srcOrd="0" destOrd="3" presId="urn:microsoft.com/office/officeart/2005/8/layout/hProcess10"/>
    <dgm:cxn modelId="{8D5B1C16-0623-45EB-8E48-A4B105B06D8C}" type="presOf" srcId="{A975CF4F-A7F4-4598-952F-1BC085C19FD1}" destId="{0E0210FE-C0FB-4943-8E77-5C752678B232}" srcOrd="0" destOrd="2" presId="urn:microsoft.com/office/officeart/2005/8/layout/hProcess10"/>
    <dgm:cxn modelId="{A653641B-BCCC-4D12-8DA9-013C262AFB32}" type="presOf" srcId="{BA7BE1CD-0FD6-43CD-BA38-DADC6F7B836C}" destId="{3334E3E5-171B-42F1-BEB2-747B9DD1F44B}" srcOrd="0" destOrd="2" presId="urn:microsoft.com/office/officeart/2005/8/layout/hProcess10"/>
    <dgm:cxn modelId="{6B0B611F-01A0-47C6-9084-6F68E1795FA3}" type="presOf" srcId="{A12C66F1-6BE2-4117-9AA4-C91089C7FD64}" destId="{0E0210FE-C0FB-4943-8E77-5C752678B232}" srcOrd="0" destOrd="1" presId="urn:microsoft.com/office/officeart/2005/8/layout/hProcess10"/>
    <dgm:cxn modelId="{F4AB4921-B642-49DC-B6AE-CCEF4D846DD7}" srcId="{933FFF62-1710-4C9B-BBCD-289F4DADBD77}" destId="{DAD9764E-16F2-4F69-8366-E627BE466C1A}" srcOrd="0" destOrd="0" parTransId="{A9FAFD30-997C-4F54-A103-D7D81D8AC0CD}" sibTransId="{4E5D21B0-57E2-4B59-8C2A-3C8CD3E7C102}"/>
    <dgm:cxn modelId="{8134C022-29CB-4D78-8190-1B13F4964C4A}" srcId="{C91689AF-8DA5-41E5-AD81-03AD8B1AAA8D}" destId="{F940220C-E300-41D6-9863-D6655A676F4C}" srcOrd="2" destOrd="0" parTransId="{2DFA7CCC-BBBD-443F-8FE1-EA391C557DA0}" sibTransId="{A49290EE-1229-4C4D-9AC8-96EC7EB4D4CA}"/>
    <dgm:cxn modelId="{6BD4382A-3C6D-4069-810A-97D323480034}" srcId="{AFE0227B-87B5-4599-8489-0492E64600E8}" destId="{143DED12-6AA5-46B3-98A4-4BB1F7A4E0C6}" srcOrd="0" destOrd="0" parTransId="{F2CEDFF6-FDCC-43C6-B05B-C8EDB38BDE2B}" sibTransId="{22B37E44-79D8-4FB6-8EA9-63CD3E8A2D94}"/>
    <dgm:cxn modelId="{6B226134-45FB-46B2-9CD8-091481CC8BA5}" type="presOf" srcId="{AFE0227B-87B5-4599-8489-0492E64600E8}" destId="{3334E3E5-171B-42F1-BEB2-747B9DD1F44B}" srcOrd="0" destOrd="0" presId="urn:microsoft.com/office/officeart/2005/8/layout/hProcess10"/>
    <dgm:cxn modelId="{C7CFCF34-DCBD-4601-A09D-CF74282D9DAA}" type="presOf" srcId="{4E5D21B0-57E2-4B59-8C2A-3C8CD3E7C102}" destId="{7E67B549-E26B-470A-B657-4735C01DB961}" srcOrd="1" destOrd="0" presId="urn:microsoft.com/office/officeart/2005/8/layout/hProcess10"/>
    <dgm:cxn modelId="{1757A13B-B188-4C00-BE9B-F8D8D8FCB7E5}" srcId="{C91689AF-8DA5-41E5-AD81-03AD8B1AAA8D}" destId="{A12C66F1-6BE2-4117-9AA4-C91089C7FD64}" srcOrd="0" destOrd="0" parTransId="{F2A249AD-6BA5-4686-8D67-AE702143FEC2}" sibTransId="{E1C83891-E1AD-4FA0-9A83-12A28AA3E1EB}"/>
    <dgm:cxn modelId="{35740C3F-B734-4072-B857-5386195BF64F}" srcId="{DAD9764E-16F2-4F69-8366-E627BE466C1A}" destId="{34F55B87-42FE-464E-B3AA-A5CD5B4AF72D}" srcOrd="1" destOrd="0" parTransId="{C9903917-0929-4BEF-8838-EE516ED43163}" sibTransId="{3183768C-5786-4AF7-9405-A0D2E1CB4FEF}"/>
    <dgm:cxn modelId="{9AD61C5D-DDDF-4268-A0A6-ECB3D09CE253}" type="presOf" srcId="{4E5D21B0-57E2-4B59-8C2A-3C8CD3E7C102}" destId="{50E215FD-6477-4A03-89CB-1A1D9C48CC27}" srcOrd="0" destOrd="0" presId="urn:microsoft.com/office/officeart/2005/8/layout/hProcess10"/>
    <dgm:cxn modelId="{034D5764-AD1D-45DE-99A5-9E0B0A054EFA}" type="presOf" srcId="{DAD9764E-16F2-4F69-8366-E627BE466C1A}" destId="{1C2AD02F-4C89-477B-97A2-8F56F647F40D}" srcOrd="0" destOrd="0" presId="urn:microsoft.com/office/officeart/2005/8/layout/hProcess10"/>
    <dgm:cxn modelId="{FA0EBC6B-8BBF-4660-9571-AAE3356768D7}" type="presOf" srcId="{933FFF62-1710-4C9B-BBCD-289F4DADBD77}" destId="{D86E76FC-18D7-4459-8B20-0AB20C984250}" srcOrd="0" destOrd="0" presId="urn:microsoft.com/office/officeart/2005/8/layout/hProcess10"/>
    <dgm:cxn modelId="{9DF8076E-331C-47BA-B112-A6276E7E7502}" srcId="{DAD9764E-16F2-4F69-8366-E627BE466C1A}" destId="{B83D0D4D-3E9D-49DC-AF79-E0C0B9E8D87F}" srcOrd="2" destOrd="0" parTransId="{EC8442E3-5CBF-4149-90F2-D57C08C15F07}" sibTransId="{71D6B171-7C0F-45A3-A2EF-BC22CA11B078}"/>
    <dgm:cxn modelId="{67CF9B51-C930-4E04-870E-5ABE3BEB0943}" type="presOf" srcId="{C91689AF-8DA5-41E5-AD81-03AD8B1AAA8D}" destId="{0E0210FE-C0FB-4943-8E77-5C752678B232}" srcOrd="0" destOrd="0" presId="urn:microsoft.com/office/officeart/2005/8/layout/hProcess10"/>
    <dgm:cxn modelId="{8663BE73-F3F8-407A-8955-65202D03D386}" type="presOf" srcId="{34F55B87-42FE-464E-B3AA-A5CD5B4AF72D}" destId="{1C2AD02F-4C89-477B-97A2-8F56F647F40D}" srcOrd="0" destOrd="2" presId="urn:microsoft.com/office/officeart/2005/8/layout/hProcess10"/>
    <dgm:cxn modelId="{4428A475-842B-47B9-A457-D299FDF8B908}" srcId="{933FFF62-1710-4C9B-BBCD-289F4DADBD77}" destId="{C91689AF-8DA5-41E5-AD81-03AD8B1AAA8D}" srcOrd="1" destOrd="0" parTransId="{F5012B39-BCE1-4D47-8CF3-BEFA99012FA8}" sibTransId="{109D7BF6-B60A-4E72-9E63-083A5CA18687}"/>
    <dgm:cxn modelId="{BF3F8E7B-BA4B-4B51-95CB-B7F1AFF03B57}" type="presOf" srcId="{109D7BF6-B60A-4E72-9E63-083A5CA18687}" destId="{AC3BFB52-BDA5-4EE8-B5A3-62CCA8B4C99F}" srcOrd="1" destOrd="0" presId="urn:microsoft.com/office/officeart/2005/8/layout/hProcess10"/>
    <dgm:cxn modelId="{5DC007B8-C3D4-4847-A53B-24E8E7F5F61C}" type="presOf" srcId="{143DED12-6AA5-46B3-98A4-4BB1F7A4E0C6}" destId="{3334E3E5-171B-42F1-BEB2-747B9DD1F44B}" srcOrd="0" destOrd="1" presId="urn:microsoft.com/office/officeart/2005/8/layout/hProcess10"/>
    <dgm:cxn modelId="{79AC88BD-4325-412A-BA56-3B5BC27848F2}" srcId="{DAD9764E-16F2-4F69-8366-E627BE466C1A}" destId="{E70C9A1E-C0BB-46F1-A8BF-A002C5EAB81D}" srcOrd="0" destOrd="0" parTransId="{6A92584E-8C9A-4929-AA16-229EC7A842EC}" sibTransId="{BD9EBC5F-6160-4B81-BCA6-A6DFFD3E724F}"/>
    <dgm:cxn modelId="{5DC187D2-E680-4336-BBE2-202F1F6128E4}" srcId="{933FFF62-1710-4C9B-BBCD-289F4DADBD77}" destId="{AFE0227B-87B5-4599-8489-0492E64600E8}" srcOrd="2" destOrd="0" parTransId="{73171135-0309-4B5F-8076-58CA4DE9E294}" sibTransId="{FCCC01E6-603D-4F74-9BD1-A9EA11E2E84F}"/>
    <dgm:cxn modelId="{343D87DF-49F6-436C-9F25-5828AE9925D9}" type="presOf" srcId="{109D7BF6-B60A-4E72-9E63-083A5CA18687}" destId="{1E665744-16CC-42E5-88EE-B97C8D128913}" srcOrd="0" destOrd="0" presId="urn:microsoft.com/office/officeart/2005/8/layout/hProcess10"/>
    <dgm:cxn modelId="{0B86B9E1-FEA5-463E-AA2C-772CCB3A0B2D}" srcId="{C91689AF-8DA5-41E5-AD81-03AD8B1AAA8D}" destId="{A975CF4F-A7F4-4598-952F-1BC085C19FD1}" srcOrd="1" destOrd="0" parTransId="{32851288-E64F-4B17-95E8-F4C8E4E2B724}" sibTransId="{5BC06175-776F-4F83-9260-C4621F9E994D}"/>
    <dgm:cxn modelId="{C0FBECF6-42AA-400D-92A4-96C3A2E527DE}" type="presOf" srcId="{E70C9A1E-C0BB-46F1-A8BF-A002C5EAB81D}" destId="{1C2AD02F-4C89-477B-97A2-8F56F647F40D}" srcOrd="0" destOrd="1" presId="urn:microsoft.com/office/officeart/2005/8/layout/hProcess10"/>
    <dgm:cxn modelId="{B7B15AF7-6068-42CC-8ECF-485943D6CE6C}" srcId="{AFE0227B-87B5-4599-8489-0492E64600E8}" destId="{BA7BE1CD-0FD6-43CD-BA38-DADC6F7B836C}" srcOrd="1" destOrd="0" parTransId="{DF23F85E-6FF1-48C1-A00B-8781A0270763}" sibTransId="{2DBC4D27-F9A9-468C-8BD9-F975D5CDF00E}"/>
    <dgm:cxn modelId="{F7FE84FA-C7BB-475D-9642-26C5B5C214B2}" type="presOf" srcId="{F940220C-E300-41D6-9863-D6655A676F4C}" destId="{0E0210FE-C0FB-4943-8E77-5C752678B232}" srcOrd="0" destOrd="3" presId="urn:microsoft.com/office/officeart/2005/8/layout/hProcess10"/>
    <dgm:cxn modelId="{346AA946-C5FF-4CAC-93FB-0F9549A72B87}" type="presParOf" srcId="{D86E76FC-18D7-4459-8B20-0AB20C984250}" destId="{8E710121-B511-40D1-92FE-3EBC0E09EB4A}" srcOrd="0" destOrd="0" presId="urn:microsoft.com/office/officeart/2005/8/layout/hProcess10"/>
    <dgm:cxn modelId="{02BBC862-1EE7-4932-9D9C-64B33B641E48}" type="presParOf" srcId="{8E710121-B511-40D1-92FE-3EBC0E09EB4A}" destId="{B569F12D-FB23-49DC-A16E-192097D6E222}" srcOrd="0" destOrd="0" presId="urn:microsoft.com/office/officeart/2005/8/layout/hProcess10"/>
    <dgm:cxn modelId="{EC98D4F5-DAFB-4407-88CB-110D8A7672F6}" type="presParOf" srcId="{8E710121-B511-40D1-92FE-3EBC0E09EB4A}" destId="{1C2AD02F-4C89-477B-97A2-8F56F647F40D}" srcOrd="1" destOrd="0" presId="urn:microsoft.com/office/officeart/2005/8/layout/hProcess10"/>
    <dgm:cxn modelId="{BE7A1EE3-0554-411D-ACE1-C6DAC0E50AEB}" type="presParOf" srcId="{D86E76FC-18D7-4459-8B20-0AB20C984250}" destId="{50E215FD-6477-4A03-89CB-1A1D9C48CC27}" srcOrd="1" destOrd="0" presId="urn:microsoft.com/office/officeart/2005/8/layout/hProcess10"/>
    <dgm:cxn modelId="{E74F8308-9D46-41B1-B50F-5174753C1EB1}" type="presParOf" srcId="{50E215FD-6477-4A03-89CB-1A1D9C48CC27}" destId="{7E67B549-E26B-470A-B657-4735C01DB961}" srcOrd="0" destOrd="0" presId="urn:microsoft.com/office/officeart/2005/8/layout/hProcess10"/>
    <dgm:cxn modelId="{C9B2937B-1352-401B-957C-335FE9FF457B}" type="presParOf" srcId="{D86E76FC-18D7-4459-8B20-0AB20C984250}" destId="{17E7423D-618C-435E-8149-A3AB05F35599}" srcOrd="2" destOrd="0" presId="urn:microsoft.com/office/officeart/2005/8/layout/hProcess10"/>
    <dgm:cxn modelId="{83BDFF0A-3233-48DA-A72C-50F063D67A99}" type="presParOf" srcId="{17E7423D-618C-435E-8149-A3AB05F35599}" destId="{C74BF78C-2368-4BCB-82DB-43254DD8F43B}" srcOrd="0" destOrd="0" presId="urn:microsoft.com/office/officeart/2005/8/layout/hProcess10"/>
    <dgm:cxn modelId="{C6B2A05B-5F3C-4878-8E3F-9C1773BCD66E}" type="presParOf" srcId="{17E7423D-618C-435E-8149-A3AB05F35599}" destId="{0E0210FE-C0FB-4943-8E77-5C752678B232}" srcOrd="1" destOrd="0" presId="urn:microsoft.com/office/officeart/2005/8/layout/hProcess10"/>
    <dgm:cxn modelId="{8658FA8F-CC89-4AE2-9160-AD9EA28274A2}" type="presParOf" srcId="{D86E76FC-18D7-4459-8B20-0AB20C984250}" destId="{1E665744-16CC-42E5-88EE-B97C8D128913}" srcOrd="3" destOrd="0" presId="urn:microsoft.com/office/officeart/2005/8/layout/hProcess10"/>
    <dgm:cxn modelId="{D3BDBD86-4379-48E3-9376-394FDF54333B}" type="presParOf" srcId="{1E665744-16CC-42E5-88EE-B97C8D128913}" destId="{AC3BFB52-BDA5-4EE8-B5A3-62CCA8B4C99F}" srcOrd="0" destOrd="0" presId="urn:microsoft.com/office/officeart/2005/8/layout/hProcess10"/>
    <dgm:cxn modelId="{57E4FC7B-399A-4A66-A2C9-93F20F9F3DEA}" type="presParOf" srcId="{D86E76FC-18D7-4459-8B20-0AB20C984250}" destId="{8FAE3466-4BCD-4523-A650-1AB70C27050C}" srcOrd="4" destOrd="0" presId="urn:microsoft.com/office/officeart/2005/8/layout/hProcess10"/>
    <dgm:cxn modelId="{68FBA8F2-83B4-43E2-AFCE-41D88CE30177}" type="presParOf" srcId="{8FAE3466-4BCD-4523-A650-1AB70C27050C}" destId="{1285D1D9-3AAC-4F58-A966-37A0E3EE0FC1}" srcOrd="0" destOrd="0" presId="urn:microsoft.com/office/officeart/2005/8/layout/hProcess10"/>
    <dgm:cxn modelId="{642DDA8A-FB3B-448F-85A4-6FF32DB95087}" type="presParOf" srcId="{8FAE3466-4BCD-4523-A650-1AB70C27050C}" destId="{3334E3E5-171B-42F1-BEB2-747B9DD1F44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3E367-37B6-4FD2-B85F-251FF86925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46EC6B9E-177A-41F3-9D6F-A6328AF231F9}">
      <dgm:prSet phldrT="[Testo]" custT="1"/>
      <dgm:spPr/>
      <dgm:t>
        <a:bodyPr/>
        <a:lstStyle/>
        <a:p>
          <a:r>
            <a:rPr lang="it-IT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Si osserva che l’implementazione di una irrigazione SMART</a:t>
          </a:r>
          <a:r>
            <a:rPr lang="it-IT" sz="18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comporterebbe una riduzione dei costi del 12% rispetto a quella tradizionale.(restanti costi colturali assunti constanti)</a:t>
          </a:r>
          <a:endParaRPr lang="it-IT" sz="1800" dirty="0">
            <a:latin typeface="+mn-lt"/>
          </a:endParaRPr>
        </a:p>
      </dgm:t>
    </dgm:pt>
    <dgm:pt modelId="{BF1E3D51-0752-440A-B2D1-3A1AB0153EB5}" type="parTrans" cxnId="{7BCB8C3C-3312-4275-9BD2-BBB5F2141E91}">
      <dgm:prSet/>
      <dgm:spPr/>
      <dgm:t>
        <a:bodyPr/>
        <a:lstStyle/>
        <a:p>
          <a:endParaRPr lang="it-IT"/>
        </a:p>
      </dgm:t>
    </dgm:pt>
    <dgm:pt modelId="{9D3B63E2-EE5A-4AAA-AC38-2297330E092D}" type="sibTrans" cxnId="{7BCB8C3C-3312-4275-9BD2-BBB5F2141E91}">
      <dgm:prSet/>
      <dgm:spPr/>
      <dgm:t>
        <a:bodyPr/>
        <a:lstStyle/>
        <a:p>
          <a:endParaRPr lang="it-IT"/>
        </a:p>
      </dgm:t>
    </dgm:pt>
    <dgm:pt modelId="{2DDEFBDE-836E-4B76-A468-026575AAE8ED}">
      <dgm:prSet custT="1"/>
      <dgm:spPr/>
      <dgm:t>
        <a:bodyPr/>
        <a:lstStyle/>
        <a:p>
          <a:r>
            <a:rPr lang="it-IT" sz="1800" dirty="0"/>
            <a:t>La possibile riduzione del costo dell'irrigazione SMART avrebbe un impatto positivo </a:t>
          </a:r>
          <a:r>
            <a:rPr lang="it-IT" sz="1800" u="sng" dirty="0"/>
            <a:t>sui ricavi </a:t>
          </a:r>
          <a:r>
            <a:rPr lang="it-IT" sz="1800" dirty="0"/>
            <a:t>e sul </a:t>
          </a:r>
          <a:r>
            <a:rPr lang="it-IT" sz="1800" u="sng" dirty="0"/>
            <a:t>margine operativo ottenibile. </a:t>
          </a:r>
        </a:p>
      </dgm:t>
    </dgm:pt>
    <dgm:pt modelId="{708F1E22-DDAA-40A2-819E-09CEE32634D3}" type="parTrans" cxnId="{1980554A-8F5B-4301-A341-C30CDEAE6596}">
      <dgm:prSet/>
      <dgm:spPr/>
      <dgm:t>
        <a:bodyPr/>
        <a:lstStyle/>
        <a:p>
          <a:endParaRPr lang="it-IT"/>
        </a:p>
      </dgm:t>
    </dgm:pt>
    <dgm:pt modelId="{4E1EA7A5-E751-4917-A18D-020319438C19}" type="sibTrans" cxnId="{1980554A-8F5B-4301-A341-C30CDEAE6596}">
      <dgm:prSet/>
      <dgm:spPr/>
      <dgm:t>
        <a:bodyPr/>
        <a:lstStyle/>
        <a:p>
          <a:endParaRPr lang="it-IT"/>
        </a:p>
      </dgm:t>
    </dgm:pt>
    <dgm:pt modelId="{6DF5141B-EEC5-42D0-A6B3-CC051EF7A8CE}">
      <dgm:prSet custT="1"/>
      <dgm:spPr/>
      <dgm:t>
        <a:bodyPr/>
        <a:lstStyle/>
        <a:p>
          <a:r>
            <a:rPr lang="it-IT" sz="1800" dirty="0"/>
            <a:t>L'implementazione dell’irrigazione SMART potrebbe portare </a:t>
          </a:r>
          <a:r>
            <a:rPr lang="it-IT" sz="1800" u="none" dirty="0"/>
            <a:t>un</a:t>
          </a:r>
          <a:r>
            <a:rPr lang="it-IT" sz="1800" u="sng" dirty="0"/>
            <a:t> aumento della resa </a:t>
          </a:r>
          <a:r>
            <a:rPr lang="it-IT" sz="1800" dirty="0"/>
            <a:t>e della </a:t>
          </a:r>
          <a:r>
            <a:rPr lang="it-IT" sz="1800" u="sng" dirty="0"/>
            <a:t>qualità del prodotto finale</a:t>
          </a:r>
          <a:r>
            <a:rPr lang="it-IT" sz="1800" dirty="0"/>
            <a:t>. (Cappelluti </a:t>
          </a:r>
          <a:r>
            <a:rPr lang="it-IT" sz="1800" i="1" dirty="0"/>
            <a:t>et al, </a:t>
          </a:r>
          <a:r>
            <a:rPr lang="it-IT" sz="1800" dirty="0"/>
            <a:t>2022)</a:t>
          </a:r>
          <a:endParaRPr lang="it-IT" sz="1800" u="sng" dirty="0">
            <a:solidFill>
              <a:srgbClr val="FF0000"/>
            </a:solidFill>
          </a:endParaRPr>
        </a:p>
      </dgm:t>
    </dgm:pt>
    <dgm:pt modelId="{8EEF3465-0BE2-45B7-B097-4C1D26A8E38B}" type="parTrans" cxnId="{1EC13A82-5C7C-453B-A083-D6F3D349CFA7}">
      <dgm:prSet/>
      <dgm:spPr/>
      <dgm:t>
        <a:bodyPr/>
        <a:lstStyle/>
        <a:p>
          <a:endParaRPr lang="it-IT"/>
        </a:p>
      </dgm:t>
    </dgm:pt>
    <dgm:pt modelId="{CBA77661-07E3-40B3-8E83-DC7541FAB945}" type="sibTrans" cxnId="{1EC13A82-5C7C-453B-A083-D6F3D349CFA7}">
      <dgm:prSet/>
      <dgm:spPr/>
      <dgm:t>
        <a:bodyPr/>
        <a:lstStyle/>
        <a:p>
          <a:endParaRPr lang="it-IT"/>
        </a:p>
      </dgm:t>
    </dgm:pt>
    <dgm:pt modelId="{74179DB7-6602-4CC3-8F54-5F7F5DB57EC6}">
      <dgm:prSet custT="1"/>
      <dgm:spPr/>
      <dgm:t>
        <a:bodyPr/>
        <a:lstStyle/>
        <a:p>
          <a:r>
            <a:rPr lang="it-IT" sz="1800" dirty="0">
              <a:solidFill>
                <a:schemeClr val="bg1"/>
              </a:solidFill>
            </a:rPr>
            <a:t>L’analisi ha approfondito l’impatto economico apportato dall’irrigazione SMART, impostata sul monitoraggio del bilancio idrico del suolo e della fase fenologica dell’uva.</a:t>
          </a:r>
        </a:p>
      </dgm:t>
    </dgm:pt>
    <dgm:pt modelId="{138B2369-2BD2-4F84-8D91-DF9B88AD7C62}" type="parTrans" cxnId="{FAC2EC13-310A-469E-93BA-34E0EEAF9205}">
      <dgm:prSet/>
      <dgm:spPr/>
      <dgm:t>
        <a:bodyPr/>
        <a:lstStyle/>
        <a:p>
          <a:endParaRPr lang="it-IT"/>
        </a:p>
      </dgm:t>
    </dgm:pt>
    <dgm:pt modelId="{4B23B50D-D1F2-4555-9E7A-5E14D64D10B3}" type="sibTrans" cxnId="{FAC2EC13-310A-469E-93BA-34E0EEAF9205}">
      <dgm:prSet/>
      <dgm:spPr/>
      <dgm:t>
        <a:bodyPr/>
        <a:lstStyle/>
        <a:p>
          <a:endParaRPr lang="it-IT"/>
        </a:p>
      </dgm:t>
    </dgm:pt>
    <dgm:pt modelId="{EF5A7614-49D7-4CCB-B45F-B51E1F971C14}" type="pres">
      <dgm:prSet presAssocID="{30C3E367-37B6-4FD2-B85F-251FF8692598}" presName="Name0" presStyleCnt="0">
        <dgm:presLayoutVars>
          <dgm:chMax val="7"/>
          <dgm:chPref val="7"/>
          <dgm:dir/>
        </dgm:presLayoutVars>
      </dgm:prSet>
      <dgm:spPr/>
    </dgm:pt>
    <dgm:pt modelId="{54EBCC02-31B4-4D53-8D77-D587C9473CB7}" type="pres">
      <dgm:prSet presAssocID="{30C3E367-37B6-4FD2-B85F-251FF8692598}" presName="Name1" presStyleCnt="0"/>
      <dgm:spPr/>
    </dgm:pt>
    <dgm:pt modelId="{32D15A2F-B7AB-4546-9C5C-050DB563F46E}" type="pres">
      <dgm:prSet presAssocID="{30C3E367-37B6-4FD2-B85F-251FF8692598}" presName="cycle" presStyleCnt="0"/>
      <dgm:spPr/>
    </dgm:pt>
    <dgm:pt modelId="{F18D04C3-8996-4EE9-8081-4160AF5B3FF1}" type="pres">
      <dgm:prSet presAssocID="{30C3E367-37B6-4FD2-B85F-251FF8692598}" presName="srcNode" presStyleLbl="node1" presStyleIdx="0" presStyleCnt="4"/>
      <dgm:spPr/>
    </dgm:pt>
    <dgm:pt modelId="{FB7AA39B-2008-4C8B-8E06-B116CC7D5175}" type="pres">
      <dgm:prSet presAssocID="{30C3E367-37B6-4FD2-B85F-251FF8692598}" presName="conn" presStyleLbl="parChTrans1D2" presStyleIdx="0" presStyleCnt="1"/>
      <dgm:spPr/>
    </dgm:pt>
    <dgm:pt modelId="{319D773C-14C1-4A84-A32E-5FB8960D488B}" type="pres">
      <dgm:prSet presAssocID="{30C3E367-37B6-4FD2-B85F-251FF8692598}" presName="extraNode" presStyleLbl="node1" presStyleIdx="0" presStyleCnt="4"/>
      <dgm:spPr/>
    </dgm:pt>
    <dgm:pt modelId="{932A84A9-5382-455A-AA18-510CC48553F6}" type="pres">
      <dgm:prSet presAssocID="{30C3E367-37B6-4FD2-B85F-251FF8692598}" presName="dstNode" presStyleLbl="node1" presStyleIdx="0" presStyleCnt="4"/>
      <dgm:spPr/>
    </dgm:pt>
    <dgm:pt modelId="{A70B4012-B80F-4E62-BA2B-36D651C9C878}" type="pres">
      <dgm:prSet presAssocID="{74179DB7-6602-4CC3-8F54-5F7F5DB57EC6}" presName="text_1" presStyleLbl="node1" presStyleIdx="0" presStyleCnt="4" custScaleY="126329">
        <dgm:presLayoutVars>
          <dgm:bulletEnabled val="1"/>
        </dgm:presLayoutVars>
      </dgm:prSet>
      <dgm:spPr/>
    </dgm:pt>
    <dgm:pt modelId="{53A42E45-1925-4536-A8CB-66FA1DCE2221}" type="pres">
      <dgm:prSet presAssocID="{74179DB7-6602-4CC3-8F54-5F7F5DB57EC6}" presName="accent_1" presStyleCnt="0"/>
      <dgm:spPr/>
    </dgm:pt>
    <dgm:pt modelId="{422E635D-9C5D-438B-965A-8EC7394980DF}" type="pres">
      <dgm:prSet presAssocID="{74179DB7-6602-4CC3-8F54-5F7F5DB57EC6}" presName="accentRepeatNode" presStyleLbl="solidFgAcc1" presStyleIdx="0" presStyleCnt="4"/>
      <dgm:spPr>
        <a:prstGeom prst="wedgeEllipseCallout">
          <a:avLst/>
        </a:prstGeom>
        <a:ln>
          <a:solidFill>
            <a:schemeClr val="tx1"/>
          </a:solidFill>
        </a:ln>
      </dgm:spPr>
    </dgm:pt>
    <dgm:pt modelId="{FF3166D7-FB08-4604-B64F-8C1646A4E7B0}" type="pres">
      <dgm:prSet presAssocID="{46EC6B9E-177A-41F3-9D6F-A6328AF231F9}" presName="text_2" presStyleLbl="node1" presStyleIdx="1" presStyleCnt="4" custScaleY="104713">
        <dgm:presLayoutVars>
          <dgm:bulletEnabled val="1"/>
        </dgm:presLayoutVars>
      </dgm:prSet>
      <dgm:spPr/>
    </dgm:pt>
    <dgm:pt modelId="{A89FE23F-30FA-4EA6-9B4F-6F4209A493C4}" type="pres">
      <dgm:prSet presAssocID="{46EC6B9E-177A-41F3-9D6F-A6328AF231F9}" presName="accent_2" presStyleCnt="0"/>
      <dgm:spPr/>
    </dgm:pt>
    <dgm:pt modelId="{EB5D885A-807C-416F-AE47-BAB03C857141}" type="pres">
      <dgm:prSet presAssocID="{46EC6B9E-177A-41F3-9D6F-A6328AF231F9}" presName="accentRepeatNode" presStyleLbl="solidFgAcc1" presStyleIdx="1" presStyleCnt="4"/>
      <dgm:spPr>
        <a:prstGeom prst="mathMinus">
          <a:avLst/>
        </a:prstGeom>
        <a:ln>
          <a:solidFill>
            <a:schemeClr val="tx1"/>
          </a:solidFill>
        </a:ln>
      </dgm:spPr>
    </dgm:pt>
    <dgm:pt modelId="{F03EFAB8-0AB7-4D18-ACBB-2F69090D9731}" type="pres">
      <dgm:prSet presAssocID="{6DF5141B-EEC5-42D0-A6B3-CC051EF7A8CE}" presName="text_3" presStyleLbl="node1" presStyleIdx="2" presStyleCnt="4">
        <dgm:presLayoutVars>
          <dgm:bulletEnabled val="1"/>
        </dgm:presLayoutVars>
      </dgm:prSet>
      <dgm:spPr/>
    </dgm:pt>
    <dgm:pt modelId="{DDBA5A6B-B39F-4611-9FCA-A2F0064CE107}" type="pres">
      <dgm:prSet presAssocID="{6DF5141B-EEC5-42D0-A6B3-CC051EF7A8CE}" presName="accent_3" presStyleCnt="0"/>
      <dgm:spPr/>
    </dgm:pt>
    <dgm:pt modelId="{B7E3AFD9-14EE-4FB3-A6E2-EBD4A07C1B2D}" type="pres">
      <dgm:prSet presAssocID="{6DF5141B-EEC5-42D0-A6B3-CC051EF7A8CE}" presName="accentRepeatNode" presStyleLbl="solidFgAcc1" presStyleIdx="2" presStyleCnt="4"/>
      <dgm:spPr>
        <a:prstGeom prst="mathPlus">
          <a:avLst/>
        </a:prstGeom>
        <a:ln>
          <a:solidFill>
            <a:schemeClr val="tx1"/>
          </a:solidFill>
        </a:ln>
      </dgm:spPr>
    </dgm:pt>
    <dgm:pt modelId="{9DECA497-2912-4A33-9FC9-480B30CD00E6}" type="pres">
      <dgm:prSet presAssocID="{2DDEFBDE-836E-4B76-A468-026575AAE8ED}" presName="text_4" presStyleLbl="node1" presStyleIdx="3" presStyleCnt="4">
        <dgm:presLayoutVars>
          <dgm:bulletEnabled val="1"/>
        </dgm:presLayoutVars>
      </dgm:prSet>
      <dgm:spPr/>
    </dgm:pt>
    <dgm:pt modelId="{C7D55C58-93DD-4F2B-9877-E96142E0DF43}" type="pres">
      <dgm:prSet presAssocID="{2DDEFBDE-836E-4B76-A468-026575AAE8ED}" presName="accent_4" presStyleCnt="0"/>
      <dgm:spPr/>
    </dgm:pt>
    <dgm:pt modelId="{5AAE62B8-FCE9-4844-A352-F168A8AA6353}" type="pres">
      <dgm:prSet presAssocID="{2DDEFBDE-836E-4B76-A468-026575AAE8ED}" presName="accentRepeatNode" presStyleLbl="solidFgAcc1" presStyleIdx="3" presStyleCnt="4" custLinFactNeighborX="2303" custLinFactNeighborY="1798"/>
      <dgm:spPr>
        <a:prstGeom prst="mathPlus">
          <a:avLst/>
        </a:prstGeom>
        <a:ln>
          <a:solidFill>
            <a:schemeClr val="tx1"/>
          </a:solidFill>
        </a:ln>
      </dgm:spPr>
    </dgm:pt>
  </dgm:ptLst>
  <dgm:cxnLst>
    <dgm:cxn modelId="{3CD41B01-9F13-4110-8FF3-2D0DD5B7243D}" type="presOf" srcId="{30C3E367-37B6-4FD2-B85F-251FF8692598}" destId="{EF5A7614-49D7-4CCB-B45F-B51E1F971C14}" srcOrd="0" destOrd="0" presId="urn:microsoft.com/office/officeart/2008/layout/VerticalCurvedList"/>
    <dgm:cxn modelId="{FAC2EC13-310A-469E-93BA-34E0EEAF9205}" srcId="{30C3E367-37B6-4FD2-B85F-251FF8692598}" destId="{74179DB7-6602-4CC3-8F54-5F7F5DB57EC6}" srcOrd="0" destOrd="0" parTransId="{138B2369-2BD2-4F84-8D91-DF9B88AD7C62}" sibTransId="{4B23B50D-D1F2-4555-9E7A-5E14D64D10B3}"/>
    <dgm:cxn modelId="{7BCB8C3C-3312-4275-9BD2-BBB5F2141E91}" srcId="{30C3E367-37B6-4FD2-B85F-251FF8692598}" destId="{46EC6B9E-177A-41F3-9D6F-A6328AF231F9}" srcOrd="1" destOrd="0" parTransId="{BF1E3D51-0752-440A-B2D1-3A1AB0153EB5}" sibTransId="{9D3B63E2-EE5A-4AAA-AC38-2297330E092D}"/>
    <dgm:cxn modelId="{1980554A-8F5B-4301-A341-C30CDEAE6596}" srcId="{30C3E367-37B6-4FD2-B85F-251FF8692598}" destId="{2DDEFBDE-836E-4B76-A468-026575AAE8ED}" srcOrd="3" destOrd="0" parTransId="{708F1E22-DDAA-40A2-819E-09CEE32634D3}" sibTransId="{4E1EA7A5-E751-4917-A18D-020319438C19}"/>
    <dgm:cxn modelId="{ED372F6B-A550-4C0D-8675-B334BC06223D}" type="presOf" srcId="{46EC6B9E-177A-41F3-9D6F-A6328AF231F9}" destId="{FF3166D7-FB08-4604-B64F-8C1646A4E7B0}" srcOrd="0" destOrd="0" presId="urn:microsoft.com/office/officeart/2008/layout/VerticalCurvedList"/>
    <dgm:cxn modelId="{FD4F9E74-9148-4D66-A3BA-8D0C743ED982}" type="presOf" srcId="{74179DB7-6602-4CC3-8F54-5F7F5DB57EC6}" destId="{A70B4012-B80F-4E62-BA2B-36D651C9C878}" srcOrd="0" destOrd="0" presId="urn:microsoft.com/office/officeart/2008/layout/VerticalCurvedList"/>
    <dgm:cxn modelId="{1EC13A82-5C7C-453B-A083-D6F3D349CFA7}" srcId="{30C3E367-37B6-4FD2-B85F-251FF8692598}" destId="{6DF5141B-EEC5-42D0-A6B3-CC051EF7A8CE}" srcOrd="2" destOrd="0" parTransId="{8EEF3465-0BE2-45B7-B097-4C1D26A8E38B}" sibTransId="{CBA77661-07E3-40B3-8E83-DC7541FAB945}"/>
    <dgm:cxn modelId="{FEC098C1-3F57-4747-800B-325674D5DEFE}" type="presOf" srcId="{6DF5141B-EEC5-42D0-A6B3-CC051EF7A8CE}" destId="{F03EFAB8-0AB7-4D18-ACBB-2F69090D9731}" srcOrd="0" destOrd="0" presId="urn:microsoft.com/office/officeart/2008/layout/VerticalCurvedList"/>
    <dgm:cxn modelId="{7B91D8D9-3A7B-4E3D-A2D4-D88C815F87A5}" type="presOf" srcId="{4B23B50D-D1F2-4555-9E7A-5E14D64D10B3}" destId="{FB7AA39B-2008-4C8B-8E06-B116CC7D5175}" srcOrd="0" destOrd="0" presId="urn:microsoft.com/office/officeart/2008/layout/VerticalCurvedList"/>
    <dgm:cxn modelId="{0EE452FF-B7F4-4941-A02E-C56E19C2E24A}" type="presOf" srcId="{2DDEFBDE-836E-4B76-A468-026575AAE8ED}" destId="{9DECA497-2912-4A33-9FC9-480B30CD00E6}" srcOrd="0" destOrd="0" presId="urn:microsoft.com/office/officeart/2008/layout/VerticalCurvedList"/>
    <dgm:cxn modelId="{93917BF2-7590-4E38-8A37-71DCFFE9FD99}" type="presParOf" srcId="{EF5A7614-49D7-4CCB-B45F-B51E1F971C14}" destId="{54EBCC02-31B4-4D53-8D77-D587C9473CB7}" srcOrd="0" destOrd="0" presId="urn:microsoft.com/office/officeart/2008/layout/VerticalCurvedList"/>
    <dgm:cxn modelId="{AABABB92-2DD6-4527-9662-BF56496F5868}" type="presParOf" srcId="{54EBCC02-31B4-4D53-8D77-D587C9473CB7}" destId="{32D15A2F-B7AB-4546-9C5C-050DB563F46E}" srcOrd="0" destOrd="0" presId="urn:microsoft.com/office/officeart/2008/layout/VerticalCurvedList"/>
    <dgm:cxn modelId="{616E7C2D-7F57-467E-A1FD-1A1A2A0BFCA6}" type="presParOf" srcId="{32D15A2F-B7AB-4546-9C5C-050DB563F46E}" destId="{F18D04C3-8996-4EE9-8081-4160AF5B3FF1}" srcOrd="0" destOrd="0" presId="urn:microsoft.com/office/officeart/2008/layout/VerticalCurvedList"/>
    <dgm:cxn modelId="{B21E56B8-CB6C-40B1-95A5-5F71D70FFF04}" type="presParOf" srcId="{32D15A2F-B7AB-4546-9C5C-050DB563F46E}" destId="{FB7AA39B-2008-4C8B-8E06-B116CC7D5175}" srcOrd="1" destOrd="0" presId="urn:microsoft.com/office/officeart/2008/layout/VerticalCurvedList"/>
    <dgm:cxn modelId="{E289C22A-3409-4531-AAD0-4F81B69B06C0}" type="presParOf" srcId="{32D15A2F-B7AB-4546-9C5C-050DB563F46E}" destId="{319D773C-14C1-4A84-A32E-5FB8960D488B}" srcOrd="2" destOrd="0" presId="urn:microsoft.com/office/officeart/2008/layout/VerticalCurvedList"/>
    <dgm:cxn modelId="{4050C73F-D68F-4320-AB6C-4C65208BD686}" type="presParOf" srcId="{32D15A2F-B7AB-4546-9C5C-050DB563F46E}" destId="{932A84A9-5382-455A-AA18-510CC48553F6}" srcOrd="3" destOrd="0" presId="urn:microsoft.com/office/officeart/2008/layout/VerticalCurvedList"/>
    <dgm:cxn modelId="{C6C7DBE9-4E6A-43ED-BC99-03D3CFD41F2E}" type="presParOf" srcId="{54EBCC02-31B4-4D53-8D77-D587C9473CB7}" destId="{A70B4012-B80F-4E62-BA2B-36D651C9C878}" srcOrd="1" destOrd="0" presId="urn:microsoft.com/office/officeart/2008/layout/VerticalCurvedList"/>
    <dgm:cxn modelId="{D7B6AC7F-429E-4E8E-BA07-43863E1DD96D}" type="presParOf" srcId="{54EBCC02-31B4-4D53-8D77-D587C9473CB7}" destId="{53A42E45-1925-4536-A8CB-66FA1DCE2221}" srcOrd="2" destOrd="0" presId="urn:microsoft.com/office/officeart/2008/layout/VerticalCurvedList"/>
    <dgm:cxn modelId="{0EE5D855-C8A4-4850-BA37-C57E8341F6B1}" type="presParOf" srcId="{53A42E45-1925-4536-A8CB-66FA1DCE2221}" destId="{422E635D-9C5D-438B-965A-8EC7394980DF}" srcOrd="0" destOrd="0" presId="urn:microsoft.com/office/officeart/2008/layout/VerticalCurvedList"/>
    <dgm:cxn modelId="{147DCC4E-696F-4501-AD19-92F003BBE215}" type="presParOf" srcId="{54EBCC02-31B4-4D53-8D77-D587C9473CB7}" destId="{FF3166D7-FB08-4604-B64F-8C1646A4E7B0}" srcOrd="3" destOrd="0" presId="urn:microsoft.com/office/officeart/2008/layout/VerticalCurvedList"/>
    <dgm:cxn modelId="{6F524A40-E0E4-4A29-AC7C-97811FDF31D3}" type="presParOf" srcId="{54EBCC02-31B4-4D53-8D77-D587C9473CB7}" destId="{A89FE23F-30FA-4EA6-9B4F-6F4209A493C4}" srcOrd="4" destOrd="0" presId="urn:microsoft.com/office/officeart/2008/layout/VerticalCurvedList"/>
    <dgm:cxn modelId="{4D6BB779-42EF-4CB9-98AC-24BD607E993D}" type="presParOf" srcId="{A89FE23F-30FA-4EA6-9B4F-6F4209A493C4}" destId="{EB5D885A-807C-416F-AE47-BAB03C857141}" srcOrd="0" destOrd="0" presId="urn:microsoft.com/office/officeart/2008/layout/VerticalCurvedList"/>
    <dgm:cxn modelId="{361D2150-7A0F-4ADC-BC0F-9B0526170F6A}" type="presParOf" srcId="{54EBCC02-31B4-4D53-8D77-D587C9473CB7}" destId="{F03EFAB8-0AB7-4D18-ACBB-2F69090D9731}" srcOrd="5" destOrd="0" presId="urn:microsoft.com/office/officeart/2008/layout/VerticalCurvedList"/>
    <dgm:cxn modelId="{78F5F934-00CE-4F79-9627-DD8E09AB91A1}" type="presParOf" srcId="{54EBCC02-31B4-4D53-8D77-D587C9473CB7}" destId="{DDBA5A6B-B39F-4611-9FCA-A2F0064CE107}" srcOrd="6" destOrd="0" presId="urn:microsoft.com/office/officeart/2008/layout/VerticalCurvedList"/>
    <dgm:cxn modelId="{A985FFEF-7256-44D0-A358-58E9C3404D43}" type="presParOf" srcId="{DDBA5A6B-B39F-4611-9FCA-A2F0064CE107}" destId="{B7E3AFD9-14EE-4FB3-A6E2-EBD4A07C1B2D}" srcOrd="0" destOrd="0" presId="urn:microsoft.com/office/officeart/2008/layout/VerticalCurvedList"/>
    <dgm:cxn modelId="{459131E7-E9C4-4507-AEAC-939C4BAF7A49}" type="presParOf" srcId="{54EBCC02-31B4-4D53-8D77-D587C9473CB7}" destId="{9DECA497-2912-4A33-9FC9-480B30CD00E6}" srcOrd="7" destOrd="0" presId="urn:microsoft.com/office/officeart/2008/layout/VerticalCurvedList"/>
    <dgm:cxn modelId="{41C84006-D900-4459-ADF0-4CC591FB5CE8}" type="presParOf" srcId="{54EBCC02-31B4-4D53-8D77-D587C9473CB7}" destId="{C7D55C58-93DD-4F2B-9877-E96142E0DF43}" srcOrd="8" destOrd="0" presId="urn:microsoft.com/office/officeart/2008/layout/VerticalCurvedList"/>
    <dgm:cxn modelId="{55881848-C823-4106-9721-56F717C5BB25}" type="presParOf" srcId="{C7D55C58-93DD-4F2B-9877-E96142E0DF43}" destId="{5AAE62B8-FCE9-4844-A352-F168A8AA6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9F12D-FB23-49DC-A16E-192097D6E222}">
      <dsp:nvSpPr>
        <dsp:cNvPr id="0" name=""/>
        <dsp:cNvSpPr/>
      </dsp:nvSpPr>
      <dsp:spPr>
        <a:xfrm>
          <a:off x="620017" y="1667302"/>
          <a:ext cx="1326043" cy="13260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AD02F-4C89-477B-97A2-8F56F647F40D}">
      <dsp:nvSpPr>
        <dsp:cNvPr id="0" name=""/>
        <dsp:cNvSpPr/>
      </dsp:nvSpPr>
      <dsp:spPr>
        <a:xfrm>
          <a:off x="397" y="1008378"/>
          <a:ext cx="2989033" cy="415754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PRIMO STEP </a:t>
          </a:r>
          <a:endParaRPr lang="it-IT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u="sng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Ricerca bibliografica </a:t>
          </a:r>
          <a:r>
            <a:rPr lang="it-IT" sz="1600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relativa alla coltura della uva apirene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u="sng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Confronto </a:t>
          </a:r>
          <a:r>
            <a:rPr lang="it-IT" sz="1600" u="none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con il tecnico agronomo (capofila del progetto) e il Responsabile Tecnico Scientifico di progetto</a:t>
          </a:r>
          <a:r>
            <a:rPr lang="it-IT" sz="1500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.</a:t>
          </a:r>
          <a:endParaRPr lang="it-IT" sz="1500" kern="1200" dirty="0"/>
        </a:p>
      </dsp:txBody>
      <dsp:txXfrm>
        <a:off x="87943" y="1095924"/>
        <a:ext cx="2813941" cy="3982451"/>
      </dsp:txXfrm>
    </dsp:sp>
    <dsp:sp modelId="{50E215FD-6477-4A03-89CB-1A1D9C48CC27}">
      <dsp:nvSpPr>
        <dsp:cNvPr id="0" name=""/>
        <dsp:cNvSpPr/>
      </dsp:nvSpPr>
      <dsp:spPr>
        <a:xfrm>
          <a:off x="2729997" y="2864302"/>
          <a:ext cx="694032" cy="31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729997" y="2928028"/>
        <a:ext cx="598443" cy="191177"/>
      </dsp:txXfrm>
    </dsp:sp>
    <dsp:sp modelId="{C74BF78C-2368-4BCB-82DB-43254DD8F43B}">
      <dsp:nvSpPr>
        <dsp:cNvPr id="0" name=""/>
        <dsp:cNvSpPr/>
      </dsp:nvSpPr>
      <dsp:spPr>
        <a:xfrm>
          <a:off x="3929009" y="1667302"/>
          <a:ext cx="1326043" cy="13260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210FE-C0FB-4943-8E77-5C752678B232}">
      <dsp:nvSpPr>
        <dsp:cNvPr id="0" name=""/>
        <dsp:cNvSpPr/>
      </dsp:nvSpPr>
      <dsp:spPr>
        <a:xfrm>
          <a:off x="3507341" y="1028547"/>
          <a:ext cx="2601113" cy="41948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IN BASE ALLE INFORMAZIONI OTTENUTE </a:t>
          </a:r>
          <a:endParaRPr lang="it-IT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u="sng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Messo a punto un protocollo </a:t>
          </a:r>
          <a:r>
            <a:rPr lang="it-IT" sz="1600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di raccolta dati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Il protocollo è stato visionato, approvato e utilizzato dai vari partner del progetto.</a:t>
          </a:r>
          <a:endParaRPr lang="it-IT" sz="1600" kern="1200" dirty="0"/>
        </a:p>
      </dsp:txBody>
      <dsp:txXfrm>
        <a:off x="3583525" y="1104731"/>
        <a:ext cx="2448745" cy="4042436"/>
      </dsp:txXfrm>
    </dsp:sp>
    <dsp:sp modelId="{1E665744-16CC-42E5-88EE-B97C8D128913}">
      <dsp:nvSpPr>
        <dsp:cNvPr id="0" name=""/>
        <dsp:cNvSpPr/>
      </dsp:nvSpPr>
      <dsp:spPr>
        <a:xfrm>
          <a:off x="5943007" y="2864306"/>
          <a:ext cx="601543" cy="31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5943007" y="2928032"/>
        <a:ext cx="505954" cy="191177"/>
      </dsp:txXfrm>
    </dsp:sp>
    <dsp:sp modelId="{1285D1D9-3AAC-4F58-A966-37A0E3EE0FC1}">
      <dsp:nvSpPr>
        <dsp:cNvPr id="0" name=""/>
        <dsp:cNvSpPr/>
      </dsp:nvSpPr>
      <dsp:spPr>
        <a:xfrm>
          <a:off x="6973747" y="1667302"/>
          <a:ext cx="1326043" cy="13260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4E3E5-171B-42F1-BEB2-747B9DD1F44B}">
      <dsp:nvSpPr>
        <dsp:cNvPr id="0" name=""/>
        <dsp:cNvSpPr/>
      </dsp:nvSpPr>
      <dsp:spPr>
        <a:xfrm>
          <a:off x="6622373" y="980690"/>
          <a:ext cx="2460526" cy="429051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I DATI</a:t>
          </a:r>
          <a:endParaRPr lang="it-IT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Necessari alla realizzazione dell’analisi ex ante del progetto sono stati ricevuti ed esaminati</a:t>
          </a:r>
          <a:r>
            <a:rPr lang="it-IT" sz="1500" kern="1200" dirty="0">
              <a:solidFill>
                <a:srgbClr val="000000"/>
              </a:solidFill>
              <a:effectLst/>
              <a:ea typeface="Calibri" panose="020F0502020204030204" pitchFamily="34" charset="0"/>
            </a:rPr>
            <a:t>.</a:t>
          </a:r>
          <a:endParaRPr lang="it-IT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kern="1200" dirty="0"/>
        </a:p>
      </dsp:txBody>
      <dsp:txXfrm>
        <a:off x="6694439" y="1052756"/>
        <a:ext cx="2316394" cy="4146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AA39B-2008-4C8B-8E06-B116CC7D5175}">
      <dsp:nvSpPr>
        <dsp:cNvPr id="0" name=""/>
        <dsp:cNvSpPr/>
      </dsp:nvSpPr>
      <dsp:spPr>
        <a:xfrm>
          <a:off x="-6086101" y="-931195"/>
          <a:ext cx="7244925" cy="7244925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4012-B80F-4E62-BA2B-36D651C9C878}">
      <dsp:nvSpPr>
        <dsp:cNvPr id="0" name=""/>
        <dsp:cNvSpPr/>
      </dsp:nvSpPr>
      <dsp:spPr>
        <a:xfrm>
          <a:off x="606493" y="304800"/>
          <a:ext cx="8404058" cy="10460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2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L’analisi ha approfondito l’impatto economico apportato dall’irrigazione SMART, impostata sul monitoraggio del bilancio idrico del suolo e della fase fenologica dell’uva.</a:t>
          </a:r>
        </a:p>
      </dsp:txBody>
      <dsp:txXfrm>
        <a:off x="606493" y="304800"/>
        <a:ext cx="8404058" cy="1046066"/>
      </dsp:txXfrm>
    </dsp:sp>
    <dsp:sp modelId="{422E635D-9C5D-438B-965A-8EC7394980DF}">
      <dsp:nvSpPr>
        <dsp:cNvPr id="0" name=""/>
        <dsp:cNvSpPr/>
      </dsp:nvSpPr>
      <dsp:spPr>
        <a:xfrm>
          <a:off x="88963" y="310303"/>
          <a:ext cx="1035061" cy="1035061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166D7-FB08-4604-B64F-8C1646A4E7B0}">
      <dsp:nvSpPr>
        <dsp:cNvPr id="0" name=""/>
        <dsp:cNvSpPr/>
      </dsp:nvSpPr>
      <dsp:spPr>
        <a:xfrm>
          <a:off x="1081233" y="1636585"/>
          <a:ext cx="7929319" cy="8670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2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Si osserva che l’implementazione di una irrigazione SMART</a:t>
          </a:r>
          <a:r>
            <a:rPr lang="it-IT" sz="1800" u="sng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comporterebbe una riduzione dei costi del 12% rispetto a quella tradizionale.(restanti costi colturali assunti constanti)</a:t>
          </a:r>
          <a:endParaRPr lang="it-IT" sz="1800" kern="1200" dirty="0">
            <a:latin typeface="+mn-lt"/>
          </a:endParaRPr>
        </a:p>
      </dsp:txBody>
      <dsp:txXfrm>
        <a:off x="1081233" y="1636585"/>
        <a:ext cx="7929319" cy="867074"/>
      </dsp:txXfrm>
    </dsp:sp>
    <dsp:sp modelId="{EB5D885A-807C-416F-AE47-BAB03C857141}">
      <dsp:nvSpPr>
        <dsp:cNvPr id="0" name=""/>
        <dsp:cNvSpPr/>
      </dsp:nvSpPr>
      <dsp:spPr>
        <a:xfrm>
          <a:off x="563702" y="1552591"/>
          <a:ext cx="1035061" cy="1035061"/>
        </a:xfrm>
        <a:prstGeom prst="mathMin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EFAB8-0AB7-4D18-ACBB-2F69090D9731}">
      <dsp:nvSpPr>
        <dsp:cNvPr id="0" name=""/>
        <dsp:cNvSpPr/>
      </dsp:nvSpPr>
      <dsp:spPr>
        <a:xfrm>
          <a:off x="1081233" y="2898386"/>
          <a:ext cx="7929319" cy="8280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2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L'implementazione dell’irrigazione SMART potrebbe portare </a:t>
          </a:r>
          <a:r>
            <a:rPr lang="it-IT" sz="1800" u="none" kern="1200" dirty="0"/>
            <a:t>un</a:t>
          </a:r>
          <a:r>
            <a:rPr lang="it-IT" sz="1800" u="sng" kern="1200" dirty="0"/>
            <a:t> aumento della resa </a:t>
          </a:r>
          <a:r>
            <a:rPr lang="it-IT" sz="1800" kern="1200" dirty="0"/>
            <a:t>e della </a:t>
          </a:r>
          <a:r>
            <a:rPr lang="it-IT" sz="1800" u="sng" kern="1200" dirty="0"/>
            <a:t>qualità del prodotto finale</a:t>
          </a:r>
          <a:r>
            <a:rPr lang="it-IT" sz="1800" kern="1200" dirty="0"/>
            <a:t>. (Cappelluti </a:t>
          </a:r>
          <a:r>
            <a:rPr lang="it-IT" sz="1800" i="1" kern="1200" dirty="0"/>
            <a:t>et al, </a:t>
          </a:r>
          <a:r>
            <a:rPr lang="it-IT" sz="1800" kern="1200" dirty="0"/>
            <a:t>2022)</a:t>
          </a:r>
          <a:endParaRPr lang="it-IT" sz="1800" u="sng" kern="1200" dirty="0">
            <a:solidFill>
              <a:srgbClr val="FF0000"/>
            </a:solidFill>
          </a:endParaRPr>
        </a:p>
      </dsp:txBody>
      <dsp:txXfrm>
        <a:off x="1081233" y="2898386"/>
        <a:ext cx="7929319" cy="828049"/>
      </dsp:txXfrm>
    </dsp:sp>
    <dsp:sp modelId="{B7E3AFD9-14EE-4FB3-A6E2-EBD4A07C1B2D}">
      <dsp:nvSpPr>
        <dsp:cNvPr id="0" name=""/>
        <dsp:cNvSpPr/>
      </dsp:nvSpPr>
      <dsp:spPr>
        <a:xfrm>
          <a:off x="563702" y="2794880"/>
          <a:ext cx="1035061" cy="1035061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CA497-2912-4A33-9FC9-480B30CD00E6}">
      <dsp:nvSpPr>
        <dsp:cNvPr id="0" name=""/>
        <dsp:cNvSpPr/>
      </dsp:nvSpPr>
      <dsp:spPr>
        <a:xfrm>
          <a:off x="606493" y="4140675"/>
          <a:ext cx="8404058" cy="8280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26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La possibile riduzione del costo dell'irrigazione SMART avrebbe un impatto positivo </a:t>
          </a:r>
          <a:r>
            <a:rPr lang="it-IT" sz="1800" u="sng" kern="1200" dirty="0"/>
            <a:t>sui ricavi </a:t>
          </a:r>
          <a:r>
            <a:rPr lang="it-IT" sz="1800" kern="1200" dirty="0"/>
            <a:t>e sul </a:t>
          </a:r>
          <a:r>
            <a:rPr lang="it-IT" sz="1800" u="sng" kern="1200" dirty="0"/>
            <a:t>margine operativo ottenibile. </a:t>
          </a:r>
        </a:p>
      </dsp:txBody>
      <dsp:txXfrm>
        <a:off x="606493" y="4140675"/>
        <a:ext cx="8404058" cy="828049"/>
      </dsp:txXfrm>
    </dsp:sp>
    <dsp:sp modelId="{5AAE62B8-FCE9-4844-A352-F168A8AA6353}">
      <dsp:nvSpPr>
        <dsp:cNvPr id="0" name=""/>
        <dsp:cNvSpPr/>
      </dsp:nvSpPr>
      <dsp:spPr>
        <a:xfrm>
          <a:off x="112800" y="4055780"/>
          <a:ext cx="1035061" cy="1035061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A8DD-4AFC-4F86-8E01-EBA1DA4D4E15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2DC25-9559-45EA-976D-162724465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30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L'irrigazione di precisione applicata è stata basata sul monitoraggio del bilancio idrico del suolo e dello stadio fenologico delle viti (SMART). L'acqua di irrigazione è stata fornita da un sistema di irrigazione a goccia con 3 </a:t>
            </a:r>
            <a:r>
              <a:rPr lang="it-IT" sz="1200" dirty="0" err="1"/>
              <a:t>gocciolatori</a:t>
            </a:r>
            <a:r>
              <a:rPr lang="it-IT" sz="1200" dirty="0"/>
              <a:t> per vite e una portata di 16 l h-1 per </a:t>
            </a:r>
            <a:r>
              <a:rPr lang="it-IT" sz="1200" dirty="0" err="1"/>
              <a:t>gocciolatore</a:t>
            </a:r>
            <a:r>
              <a:rPr lang="it-IT" sz="1200" dirty="0"/>
              <a:t>.</a:t>
            </a:r>
          </a:p>
          <a:p>
            <a:r>
              <a:rPr lang="it-IT" sz="1200" dirty="0"/>
              <a:t>I dati agrometeorologici (precipitazioni giornaliere, temperature minime e massime, umidità relativa dell'aria, radiazione solare, velocità del vento) sono stati forniti da una stazione agrometeorologica situata a breve distanza dal sito sperimentale. </a:t>
            </a:r>
          </a:p>
          <a:p>
            <a:r>
              <a:rPr lang="it-IT" sz="1200" dirty="0"/>
              <a:t>Il contenuto idrico del suolo (SWC, m3 m-3) nei trattamenti CTRL e SMART è stato monitorato con sonde capacitive (10HS, </a:t>
            </a:r>
            <a:r>
              <a:rPr lang="it-IT" sz="1200" dirty="0" err="1"/>
              <a:t>Decagon</a:t>
            </a:r>
            <a:r>
              <a:rPr lang="it-IT" sz="1200" dirty="0"/>
              <a:t> Devices Inc., USA) a -0,2 e -0,4 m dalla superficie del suolo in 3 repliche (Fig. 1). La tessitura del suolo è stata classificata come argillosa (USDA </a:t>
            </a:r>
            <a:r>
              <a:rPr lang="it-IT" sz="1200" dirty="0" err="1"/>
              <a:t>Soil</a:t>
            </a:r>
            <a:r>
              <a:rPr lang="it-IT" sz="1200" dirty="0"/>
              <a:t> Survey Staff, 1975).</a:t>
            </a:r>
          </a:p>
          <a:p>
            <a:r>
              <a:rPr lang="it-IT" sz="1200" dirty="0"/>
              <a:t>A 0,5 m di profondità è presente una roccia madre che riduce la capacità degli apparati radicali di espandersi oltre questo strato.</a:t>
            </a:r>
          </a:p>
          <a:p>
            <a:r>
              <a:rPr lang="it-IT" sz="1200" dirty="0"/>
              <a:t>Per valutare lo stato idrico della vite e monitorare l'effetto del programma di irrigazione, il potenziale idrico del fusto a mezzogiorno è stato misurato su 10 foglie di maturità simile per trattamento, con una camera a pressione (</a:t>
            </a:r>
            <a:r>
              <a:rPr lang="it-IT" sz="1200" dirty="0" err="1"/>
              <a:t>Soilmoisture</a:t>
            </a:r>
            <a:r>
              <a:rPr lang="it-IT" sz="1200" dirty="0"/>
              <a:t> </a:t>
            </a:r>
            <a:r>
              <a:rPr lang="it-IT" sz="1200" dirty="0" err="1"/>
              <a:t>Equipment</a:t>
            </a:r>
            <a:r>
              <a:rPr lang="it-IT" sz="1200" dirty="0"/>
              <a:t> Corp., Santa Barbara CA, USA) una o due volte al mese in 5 viti per trattamento. Il potenziale idrico del fusto è stato misurato su foglie che erano state imbustate con un foglio di plastica e un foglio di alluminio per almeno un'ora prima della misurazione, per evitare la loro traspirazione e che il loro potenziale idrico raggiungesse l'equilibrio con quello del fusto. Le uve sono state raccolte commercialmente alla fine di ottobre, quando hanno raggiunto ~18°Brix. Su 20 grappoli per trattamento sono stati valutati i seguenti parametri: peso del grappolo e dell'acino, diametro dell'acino. Sul succo d'uva sono stati valutati i solidi solubili totali (T.S.S.) mediante rifrattometro digitale (</a:t>
            </a:r>
            <a:r>
              <a:rPr lang="it-IT" sz="1200" dirty="0" err="1"/>
              <a:t>Atago</a:t>
            </a:r>
            <a:r>
              <a:rPr lang="it-IT" sz="1200" dirty="0"/>
              <a:t> Co. Ltd., Giappone), il pH e l'acidità titolabile espressa in acido tartarico (T.A., neutralizzazione con </a:t>
            </a:r>
            <a:r>
              <a:rPr lang="it-IT" sz="1200" dirty="0" err="1"/>
              <a:t>NaOH</a:t>
            </a:r>
            <a:r>
              <a:rPr lang="it-IT" sz="1200" dirty="0"/>
              <a:t> 0,1 N).</a:t>
            </a:r>
          </a:p>
          <a:p>
            <a:r>
              <a:rPr lang="it-IT" sz="1200" dirty="0"/>
              <a:t>Secondo i risultati preliminari di questo studio, l'applicazione di un'irrigazione di precisione ha favorito lo stato idrico e le dimensioni di grappoli e acini, probabilmente in relazione a una maggiore attività metabolica. Inoltre, da questo studio emerge l'utilità del potenziale idrico del fusto a mezzogiorno come strumento interessante per il monitoraggio dell'irrigazione sulle viti da tavola. Valutando l'intero periodo di riferimento, dal germogliamento alla vendemmia (aprile-ottobre), l'utilizzo della tecnica irrigua "SMART" ha portato a un utilizzo sostenibile della risorsa idrica (CTRL 140,1 mm, SMART 122,1 mm). Questo approccio ha permesso di generare un risparmio sia economico che di risorse idriche.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2DC25-9559-45EA-976D-16272446524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61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2DC25-9559-45EA-976D-16272446524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11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0BB-D2DB-43CF-8828-31B3A911B6B8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52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D097-B57E-4BBD-A748-27749348CD6F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10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3DB-02BA-4C25-8669-6D077F429129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08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8561C69-9C15-4227-BB70-560E7580D918}" type="datetime1">
              <a:rPr lang="it-IT" smtClean="0"/>
              <a:t>18/11/2022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427230" y="6356353"/>
            <a:ext cx="68718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4FE0B4-CFAC-F74C-A69F-CC833E66C08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6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037C36C-CF12-45F1-925E-1594D5EDDC88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57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07BB70-855F-4E75-B73C-5E6615D4A5FF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22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F9C65D2-FEDB-4843-ADEF-F7434580EC20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46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D8D4E4-9BD4-4D3C-A053-DDC61E51D7CB}" type="datetime1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53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4E3556-E8ED-489E-BBA6-576A518BC289}" type="datetime1">
              <a:rPr lang="it-IT" smtClean="0"/>
              <a:t>18/11/2022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69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561C69-9C15-4227-BB70-560E7580D918}" type="datetime1">
              <a:rPr lang="it-IT" smtClean="0"/>
              <a:t>18/11/2022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4FE0B4-CFAC-F74C-A69F-CC833E66C08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85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 userDrawn="1"/>
        </p:nvSpPr>
        <p:spPr>
          <a:xfrm rot="16200000">
            <a:off x="-2432716" y="2826320"/>
            <a:ext cx="5890547" cy="761708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88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F20-DCA0-4AD9-AF1A-80A8FC8EB39C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90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F8E0B6-56DF-47AE-821C-9E90204C494B}" type="datetime1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0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B5932AC-AF14-4DCB-B675-0628E4072104}" type="datetime1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18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244F235-1411-4A89-804F-3DFE60BBD56C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283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289672-B777-4C4B-AFD7-31C993BB25D0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4FE0B4-CFAC-F74C-A69F-CC833E66C0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20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9917" y="1392965"/>
            <a:ext cx="10836068" cy="47331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79917" y="6356351"/>
            <a:ext cx="247448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07BB70-855F-4E75-B73C-5E6615D4A5FF}" type="datetime1">
              <a:rPr lang="it-IT" smtClean="0"/>
              <a:pPr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12A548A-344E-43DA-80C7-3A439B9C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648" y="6580262"/>
            <a:ext cx="501352" cy="27773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4FE0B4-CFAC-F74C-A69F-CC833E66C08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78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0683-F87D-4FC2-A23E-9C29BF3CC99E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34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5741-BF82-4407-9396-6499C925A00D}" type="datetime1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0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3D5A-A78D-48A9-8EDC-A27876812CB1}" type="datetime1">
              <a:rPr lang="it-IT" smtClean="0"/>
              <a:t>18/11/2022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47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7BC-5353-4EB5-809D-D0597D2529CB}" type="datetime1">
              <a:rPr lang="it-IT" smtClean="0"/>
              <a:t>18/11/2022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3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660A-363A-4510-BBAC-9E6A085B382F}" type="datetime1">
              <a:rPr lang="it-IT" smtClean="0"/>
              <a:t>18/11/2022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01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795D-A237-4E0D-9025-82632E914DF3}" type="datetime1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8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382-1007-4B2A-8960-1FBA5DA4BCC1}" type="datetime1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B96B-7E43-42E3-B1A9-88EE123D3916}" type="datetime1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B27B-61F8-42D4-BBF5-1A18616B73E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 descr="shutterstock_1489781858 mod NEW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 rot="16200000">
            <a:off x="-3682539" y="3847086"/>
            <a:ext cx="8229600" cy="681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82740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4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 rot="16200000">
            <a:off x="-2892028" y="3056577"/>
            <a:ext cx="6648581" cy="681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A88E78F8-CD44-47C1-9CBC-F5B137DED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917" y="6356351"/>
            <a:ext cx="247448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07BB70-855F-4E75-B73C-5E6615D4A5FF}" type="datetime1">
              <a:rPr lang="it-IT" smtClean="0"/>
              <a:pPr/>
              <a:t>18/11/2022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0DB55557-522D-479E-B982-7E02A93C1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72A7B6-280F-4FDB-A798-4C0129DA7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0648" y="6580262"/>
            <a:ext cx="501352" cy="27773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4FE0B4-CFAC-F74C-A69F-CC833E66C08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7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400" b="1" kern="1200" cap="sm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sampalean@areteagrifood.com" TargetMode="External"/><Relationship Id="rId2" Type="http://schemas.openxmlformats.org/officeDocument/2006/relationships/hyperlink" Target="mailto:mbruni@areteonline.ne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arete new pay off bianco-ARANC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3" y="3305173"/>
            <a:ext cx="3267136" cy="687460"/>
          </a:xfrm>
          <a:prstGeom prst="rect">
            <a:avLst/>
          </a:prstGeom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56E5FECC-82A2-44F5-B3CE-310FB8ADD1FF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1</a:t>
            </a:fld>
            <a:endParaRPr lang="it-IT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113DE-0948-E608-D832-E9A597F3A202}"/>
              </a:ext>
            </a:extLst>
          </p:cNvPr>
          <p:cNvSpPr txBox="1"/>
          <p:nvPr/>
        </p:nvSpPr>
        <p:spPr>
          <a:xfrm>
            <a:off x="360056" y="4493508"/>
            <a:ext cx="10022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Giornata formativa </a:t>
            </a:r>
          </a:p>
          <a:p>
            <a:endParaRPr lang="it-IT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Impatto economico dell’innovazione nella viticoltura da tavola pugliese</a:t>
            </a:r>
            <a:endParaRPr lang="it-IT" sz="2000" dirty="0">
              <a:solidFill>
                <a:schemeClr val="accent2"/>
              </a:solidFill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061DA86C-0C9A-BC30-BD7E-D2D4E9D64A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" y="5810289"/>
            <a:ext cx="844318" cy="1018366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863E5327-DF22-4D16-A57D-94E8D39588AE}"/>
              </a:ext>
            </a:extLst>
          </p:cNvPr>
          <p:cNvSpPr txBox="1"/>
          <p:nvPr/>
        </p:nvSpPr>
        <p:spPr>
          <a:xfrm>
            <a:off x="1068872" y="6489195"/>
            <a:ext cx="1812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Foggia, 18/11/2022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AD0787-43E8-4267-AEAE-43AF0152FD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20130" cy="10515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869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15600" y="0"/>
            <a:ext cx="88764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magine 1" descr="shutterstock_1006988995 mod bassa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9" y="0"/>
            <a:ext cx="2618913" cy="68580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66809" y="769339"/>
            <a:ext cx="3294303" cy="57606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 b="1" dirty="0">
                <a:solidFill>
                  <a:srgbClr val="F79646"/>
                </a:solidFill>
                <a:latin typeface="Baskerville"/>
                <a:cs typeface="Baskerville"/>
              </a:rPr>
              <a:t> </a:t>
            </a:r>
            <a:endParaRPr lang="it-IT" sz="2400" b="1" dirty="0">
              <a:solidFill>
                <a:srgbClr val="F79646"/>
              </a:solidFill>
              <a:latin typeface="Baskerville"/>
              <a:ea typeface="Cambria" panose="02040503050406030204" pitchFamily="18" charset="0"/>
              <a:cs typeface="Baskerville"/>
            </a:endParaRPr>
          </a:p>
        </p:txBody>
      </p:sp>
      <p:pic>
        <p:nvPicPr>
          <p:cNvPr id="7" name="Immagine 6" descr="logo arete new pay off bianco-ARAN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67" y="96576"/>
            <a:ext cx="1361100" cy="286398"/>
          </a:xfrm>
          <a:prstGeom prst="rect">
            <a:avLst/>
          </a:prstGeom>
        </p:spPr>
      </p:pic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E9417821-608C-45D8-8F66-780EB0922B6C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10</a:t>
            </a:fld>
            <a:endParaRPr lang="it-IT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EF8911-465B-4D6B-AB08-3B1EF7B3FB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" y="5810289"/>
            <a:ext cx="844318" cy="10183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A66E70-A88A-4D6C-8028-3C81F140D6D9}"/>
              </a:ext>
            </a:extLst>
          </p:cNvPr>
          <p:cNvSpPr txBox="1"/>
          <p:nvPr/>
        </p:nvSpPr>
        <p:spPr>
          <a:xfrm>
            <a:off x="3644158" y="1057371"/>
            <a:ext cx="824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3. Analisi economica – Scenario post innovazione (2021) </a:t>
            </a:r>
          </a:p>
          <a:p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3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67F623-3886-B980-0935-A17EFBDF8B97}"/>
              </a:ext>
            </a:extLst>
          </p:cNvPr>
          <p:cNvSpPr txBox="1"/>
          <p:nvPr/>
        </p:nvSpPr>
        <p:spPr>
          <a:xfrm>
            <a:off x="1222655" y="4668141"/>
            <a:ext cx="111596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Le modalità di distribuzione dell’acqua si basano sul monitoraggio del bilancio idrico del suolo e dello stadio fenologico delle viti (SMART).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L'acqua è stata distribuita alle viti tramite un impianto a goccia composto da 3 gocciolatoi cha hanno una portata di 16 l/ora.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 dati agrometeorologici sono stati forniti da una stazione agrometeorologica situata a breve distanza dal sito sperimentale.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Il contenuto idrico del suolo è stato monitorato da sonde capacitive  poste a -0,2 e -0,4 m di profondità del suolo (Fig. 1). </a:t>
            </a:r>
          </a:p>
          <a:p>
            <a:endParaRPr lang="it-IT" sz="1400" dirty="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D2428AA4-C22F-9092-80A3-4A944D0FD808}"/>
              </a:ext>
            </a:extLst>
          </p:cNvPr>
          <p:cNvSpPr txBox="1"/>
          <p:nvPr/>
        </p:nvSpPr>
        <p:spPr>
          <a:xfrm>
            <a:off x="517598" y="0"/>
            <a:ext cx="837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 Analisi economica - Scenario post innovazione 2021)</a:t>
            </a: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.1 Innovazione tramite l’irrigazione di precisione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56B8A-A838-625A-0323-595358A18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935" y="1354157"/>
            <a:ext cx="4221361" cy="2074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74D160-7257-1B47-ED1E-263D2320B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300" y="1354157"/>
            <a:ext cx="4365521" cy="2166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52D931-1508-73A0-618F-17EDBD3A364F}"/>
              </a:ext>
            </a:extLst>
          </p:cNvPr>
          <p:cNvSpPr txBox="1"/>
          <p:nvPr/>
        </p:nvSpPr>
        <p:spPr>
          <a:xfrm>
            <a:off x="1513757" y="3529705"/>
            <a:ext cx="4582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Figura 1(a) Sonde Capacitive 10HS posizionate nel terreno e collegate al data </a:t>
            </a:r>
            <a:r>
              <a:rPr lang="it-IT" sz="1600" dirty="0" err="1"/>
              <a:t>logger</a:t>
            </a:r>
            <a:endParaRPr lang="it-IT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1F5946-FB83-3FD4-CD9A-6A9A621F04B1}"/>
              </a:ext>
            </a:extLst>
          </p:cNvPr>
          <p:cNvSpPr txBox="1"/>
          <p:nvPr/>
        </p:nvSpPr>
        <p:spPr>
          <a:xfrm>
            <a:off x="5674821" y="353709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/>
              <a:t>Figura 1 (b) Sonda Capacitiva 10HS</a:t>
            </a:r>
          </a:p>
        </p:txBody>
      </p:sp>
      <p:sp>
        <p:nvSpPr>
          <p:cNvPr id="9" name="Segnaposto numero diapositiva 2">
            <a:extLst>
              <a:ext uri="{FF2B5EF4-FFF2-40B4-BE49-F238E27FC236}">
                <a16:creationId xmlns:a16="http://schemas.microsoft.com/office/drawing/2014/main" id="{4F7E4A52-9EF0-4608-912E-FC797FA89B1D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11</a:t>
            </a:fld>
            <a:endParaRPr lang="it-IT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F90B5-B184-3162-CA90-B4C3261540B8}"/>
              </a:ext>
            </a:extLst>
          </p:cNvPr>
          <p:cNvSpPr txBox="1"/>
          <p:nvPr/>
        </p:nvSpPr>
        <p:spPr>
          <a:xfrm>
            <a:off x="969471" y="6484023"/>
            <a:ext cx="4582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Fonti: dati e foto CREA</a:t>
            </a:r>
          </a:p>
        </p:txBody>
      </p:sp>
    </p:spTree>
    <p:extLst>
      <p:ext uri="{BB962C8B-B14F-4D97-AF65-F5344CB8AC3E}">
        <p14:creationId xmlns:p14="http://schemas.microsoft.com/office/powerpoint/2010/main" val="304301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5F50AFDD-3F4F-CFC0-D9FB-0ADEA3D1F8D0}"/>
              </a:ext>
            </a:extLst>
          </p:cNvPr>
          <p:cNvSpPr txBox="1"/>
          <p:nvPr/>
        </p:nvSpPr>
        <p:spPr>
          <a:xfrm>
            <a:off x="517598" y="0"/>
            <a:ext cx="821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 Analisi economica - Scenario post 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innovazioni (2021)</a:t>
            </a: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.2 Risultati prova irrigazione (2021)</a:t>
            </a:r>
          </a:p>
        </p:txBody>
      </p:sp>
      <p:graphicFrame>
        <p:nvGraphicFramePr>
          <p:cNvPr id="6" name="Tabella 1">
            <a:extLst>
              <a:ext uri="{FF2B5EF4-FFF2-40B4-BE49-F238E27FC236}">
                <a16:creationId xmlns:a16="http://schemas.microsoft.com/office/drawing/2014/main" id="{4E073C3D-7A4F-A440-032C-0E347AC26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1700"/>
              </p:ext>
            </p:extLst>
          </p:nvPr>
        </p:nvGraphicFramePr>
        <p:xfrm>
          <a:off x="2005511" y="2024743"/>
          <a:ext cx="8717332" cy="28085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9117">
                  <a:extLst>
                    <a:ext uri="{9D8B030D-6E8A-4147-A177-3AD203B41FA5}">
                      <a16:colId xmlns:a16="http://schemas.microsoft.com/office/drawing/2014/main" val="2198477082"/>
                    </a:ext>
                  </a:extLst>
                </a:gridCol>
                <a:gridCol w="2866831">
                  <a:extLst>
                    <a:ext uri="{9D8B030D-6E8A-4147-A177-3AD203B41FA5}">
                      <a16:colId xmlns:a16="http://schemas.microsoft.com/office/drawing/2014/main" val="1291605580"/>
                    </a:ext>
                  </a:extLst>
                </a:gridCol>
                <a:gridCol w="2971384">
                  <a:extLst>
                    <a:ext uri="{9D8B030D-6E8A-4147-A177-3AD203B41FA5}">
                      <a16:colId xmlns:a16="http://schemas.microsoft.com/office/drawing/2014/main" val="1783414336"/>
                    </a:ext>
                  </a:extLst>
                </a:gridCol>
              </a:tblGrid>
              <a:tr h="12765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Sistema di irrigazione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Irrigazione tradizionale (CTRL)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Irrigazione SMART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9127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Resa Media (</a:t>
                      </a:r>
                      <a:r>
                        <a:rPr lang="it-IT" sz="1800" dirty="0"/>
                        <a:t>q/ha)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352,1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375,8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68671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r>
                        <a:rPr lang="it-IT" dirty="0"/>
                        <a:t>Peso del mazzo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498.96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680,04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1423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r>
                        <a:rPr lang="it-IT" dirty="0"/>
                        <a:t>Peso dell'acino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878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B884F4-F38E-63FB-A8F8-AFA7026A959A}"/>
              </a:ext>
            </a:extLst>
          </p:cNvPr>
          <p:cNvSpPr txBox="1"/>
          <p:nvPr/>
        </p:nvSpPr>
        <p:spPr>
          <a:xfrm>
            <a:off x="1897466" y="5528735"/>
            <a:ext cx="8933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Nella prova di campo fatta nel annata 2021, si nota che l’irrigazione di tipo SMART porta un aumento non solamente del peso del mazzo e dell’acino ma anche della resa ottenuta.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1A14A-1E23-CD12-0BF8-2E5101AA574E}"/>
              </a:ext>
            </a:extLst>
          </p:cNvPr>
          <p:cNvSpPr txBox="1"/>
          <p:nvPr/>
        </p:nvSpPr>
        <p:spPr>
          <a:xfrm>
            <a:off x="969471" y="6484023"/>
            <a:ext cx="4582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Fonti: Elaborazioni dati CREA</a:t>
            </a:r>
          </a:p>
        </p:txBody>
      </p:sp>
    </p:spTree>
    <p:extLst>
      <p:ext uri="{BB962C8B-B14F-4D97-AF65-F5344CB8AC3E}">
        <p14:creationId xmlns:p14="http://schemas.microsoft.com/office/powerpoint/2010/main" val="218235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8">
            <a:extLst>
              <a:ext uri="{FF2B5EF4-FFF2-40B4-BE49-F238E27FC236}">
                <a16:creationId xmlns:a16="http://schemas.microsoft.com/office/drawing/2014/main" id="{14276F2E-FF5F-B525-1F7C-E705BCA1C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60159"/>
              </p:ext>
            </p:extLst>
          </p:nvPr>
        </p:nvGraphicFramePr>
        <p:xfrm>
          <a:off x="1730830" y="1371601"/>
          <a:ext cx="9165770" cy="32578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02525">
                  <a:extLst>
                    <a:ext uri="{9D8B030D-6E8A-4147-A177-3AD203B41FA5}">
                      <a16:colId xmlns:a16="http://schemas.microsoft.com/office/drawing/2014/main" val="1291605580"/>
                    </a:ext>
                  </a:extLst>
                </a:gridCol>
                <a:gridCol w="4563245">
                  <a:extLst>
                    <a:ext uri="{9D8B030D-6E8A-4147-A177-3AD203B41FA5}">
                      <a16:colId xmlns:a16="http://schemas.microsoft.com/office/drawing/2014/main" val="3515925779"/>
                    </a:ext>
                  </a:extLst>
                </a:gridCol>
              </a:tblGrid>
              <a:tr h="416811">
                <a:tc>
                  <a:txBody>
                    <a:bodyPr/>
                    <a:lstStyle/>
                    <a:p>
                      <a:r>
                        <a:rPr lang="it-IT" dirty="0"/>
                        <a:t>OPERAZIONI COLTURALI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Costi/ha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9127"/>
                  </a:ext>
                </a:extLst>
              </a:tr>
              <a:tr h="341204">
                <a:tc>
                  <a:txBody>
                    <a:bodyPr/>
                    <a:lstStyle/>
                    <a:p>
                      <a:r>
                        <a:rPr lang="it-IT" dirty="0"/>
                        <a:t>Operazioni di potatura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1.127,00 €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11161"/>
                  </a:ext>
                </a:extLst>
              </a:tr>
              <a:tr h="341204">
                <a:tc>
                  <a:txBody>
                    <a:bodyPr/>
                    <a:lstStyle/>
                    <a:p>
                      <a:r>
                        <a:rPr lang="it-IT" dirty="0"/>
                        <a:t>Operazioni di legatura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782,00 €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68671"/>
                  </a:ext>
                </a:extLst>
              </a:tr>
              <a:tr h="341204">
                <a:tc>
                  <a:txBody>
                    <a:bodyPr/>
                    <a:lstStyle/>
                    <a:p>
                      <a:r>
                        <a:rPr lang="it-IT" dirty="0"/>
                        <a:t>Concimazione invernale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1.017,00 €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1423"/>
                  </a:ext>
                </a:extLst>
              </a:tr>
              <a:tr h="595445">
                <a:tc>
                  <a:txBody>
                    <a:bodyPr/>
                    <a:lstStyle/>
                    <a:p>
                      <a:r>
                        <a:rPr lang="it-IT" dirty="0"/>
                        <a:t>Operazioni di apertura/chiusura reti e teli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5.448,00 €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87893"/>
                  </a:ext>
                </a:extLst>
              </a:tr>
              <a:tr h="416811">
                <a:tc>
                  <a:txBody>
                    <a:bodyPr/>
                    <a:lstStyle/>
                    <a:p>
                      <a:r>
                        <a:rPr lang="it-IT" dirty="0"/>
                        <a:t>Trattamento fitosanitario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2.356,07 €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35017"/>
                  </a:ext>
                </a:extLst>
              </a:tr>
              <a:tr h="341204">
                <a:tc>
                  <a:txBody>
                    <a:bodyPr/>
                    <a:lstStyle/>
                    <a:p>
                      <a:r>
                        <a:rPr lang="it-IT" dirty="0"/>
                        <a:t>Altre operazioni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2.024,00 €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07279"/>
                  </a:ext>
                </a:extLst>
              </a:tr>
              <a:tr h="341204">
                <a:tc>
                  <a:txBody>
                    <a:bodyPr/>
                    <a:lstStyle/>
                    <a:p>
                      <a:r>
                        <a:rPr lang="it-IT" dirty="0"/>
                        <a:t>Raccolta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2.645,00 €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74946"/>
                  </a:ext>
                </a:extLst>
              </a:tr>
            </a:tbl>
          </a:graphicData>
        </a:graphic>
      </p:graphicFrame>
      <p:sp>
        <p:nvSpPr>
          <p:cNvPr id="4" name="TextBox 12">
            <a:extLst>
              <a:ext uri="{FF2B5EF4-FFF2-40B4-BE49-F238E27FC236}">
                <a16:creationId xmlns:a16="http://schemas.microsoft.com/office/drawing/2014/main" id="{E8F7BF70-D6EC-BC42-D4A0-3C0F9274476D}"/>
              </a:ext>
            </a:extLst>
          </p:cNvPr>
          <p:cNvSpPr txBox="1"/>
          <p:nvPr/>
        </p:nvSpPr>
        <p:spPr>
          <a:xfrm>
            <a:off x="517598" y="0"/>
            <a:ext cx="821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 Analisi economica - Scenario post 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innovazioni (2021)</a:t>
            </a: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.3 Costi e Ricavi di gestione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2C43401-6326-7A1F-F33A-5F8C6C03EAFD}"/>
              </a:ext>
            </a:extLst>
          </p:cNvPr>
          <p:cNvSpPr/>
          <p:nvPr/>
        </p:nvSpPr>
        <p:spPr>
          <a:xfrm>
            <a:off x="6366330" y="4713514"/>
            <a:ext cx="484632" cy="77288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8">
            <a:extLst>
              <a:ext uri="{FF2B5EF4-FFF2-40B4-BE49-F238E27FC236}">
                <a16:creationId xmlns:a16="http://schemas.microsoft.com/office/drawing/2014/main" id="{5C32E8B9-26E5-15B8-E074-1ECA72D2E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23285"/>
              </p:ext>
            </p:extLst>
          </p:nvPr>
        </p:nvGraphicFramePr>
        <p:xfrm>
          <a:off x="1589314" y="5570445"/>
          <a:ext cx="4744042" cy="1056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2021">
                  <a:extLst>
                    <a:ext uri="{9D8B030D-6E8A-4147-A177-3AD203B41FA5}">
                      <a16:colId xmlns:a16="http://schemas.microsoft.com/office/drawing/2014/main" val="1291605580"/>
                    </a:ext>
                  </a:extLst>
                </a:gridCol>
                <a:gridCol w="2372021">
                  <a:extLst>
                    <a:ext uri="{9D8B030D-6E8A-4147-A177-3AD203B41FA5}">
                      <a16:colId xmlns:a16="http://schemas.microsoft.com/office/drawing/2014/main" val="4110242480"/>
                    </a:ext>
                  </a:extLst>
                </a:gridCol>
              </a:tblGrid>
              <a:tr h="416811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Irrigazione tradizionale (CTRL)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9127"/>
                  </a:ext>
                </a:extLst>
              </a:tr>
              <a:tr h="341204">
                <a:tc>
                  <a:txBody>
                    <a:bodyPr/>
                    <a:lstStyle/>
                    <a:p>
                      <a:r>
                        <a:rPr lang="it-IT" dirty="0"/>
                        <a:t>Quantità di acqua (</a:t>
                      </a:r>
                      <a:r>
                        <a:rPr lang="it-IT" baseline="0" dirty="0"/>
                        <a:t>m</a:t>
                      </a:r>
                      <a:r>
                        <a:rPr lang="it-IT" baseline="30000" dirty="0"/>
                        <a:t>3 </a:t>
                      </a:r>
                      <a:r>
                        <a:rPr lang="it-IT" baseline="0" dirty="0"/>
                        <a:t>ha</a:t>
                      </a:r>
                      <a:r>
                        <a:rPr lang="it-IT" baseline="30000" dirty="0"/>
                        <a:t>-1)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3.388,06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11161"/>
                  </a:ext>
                </a:extLst>
              </a:tr>
            </a:tbl>
          </a:graphicData>
        </a:graphic>
      </p:graphicFrame>
      <p:graphicFrame>
        <p:nvGraphicFramePr>
          <p:cNvPr id="11" name="Tabella 8">
            <a:extLst>
              <a:ext uri="{FF2B5EF4-FFF2-40B4-BE49-F238E27FC236}">
                <a16:creationId xmlns:a16="http://schemas.microsoft.com/office/drawing/2014/main" id="{CB0EFB63-E673-CF1D-C93E-A99ECC498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3760"/>
              </p:ext>
            </p:extLst>
          </p:nvPr>
        </p:nvGraphicFramePr>
        <p:xfrm>
          <a:off x="6988630" y="5570445"/>
          <a:ext cx="4602526" cy="1056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1263">
                  <a:extLst>
                    <a:ext uri="{9D8B030D-6E8A-4147-A177-3AD203B41FA5}">
                      <a16:colId xmlns:a16="http://schemas.microsoft.com/office/drawing/2014/main" val="1291605580"/>
                    </a:ext>
                  </a:extLst>
                </a:gridCol>
                <a:gridCol w="2301263">
                  <a:extLst>
                    <a:ext uri="{9D8B030D-6E8A-4147-A177-3AD203B41FA5}">
                      <a16:colId xmlns:a16="http://schemas.microsoft.com/office/drawing/2014/main" val="1551740998"/>
                    </a:ext>
                  </a:extLst>
                </a:gridCol>
              </a:tblGrid>
              <a:tr h="416811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Irrigazione SMART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9127"/>
                  </a:ext>
                </a:extLst>
              </a:tr>
              <a:tr h="341204">
                <a:tc>
                  <a:txBody>
                    <a:bodyPr/>
                    <a:lstStyle/>
                    <a:p>
                      <a:r>
                        <a:rPr lang="it-IT" dirty="0"/>
                        <a:t>Quantità di acqua (m</a:t>
                      </a:r>
                      <a:r>
                        <a:rPr lang="it-IT" baseline="30000" dirty="0"/>
                        <a:t>3</a:t>
                      </a:r>
                      <a:r>
                        <a:rPr lang="it-IT" baseline="0" dirty="0"/>
                        <a:t>/ha</a:t>
                      </a:r>
                      <a:r>
                        <a:rPr lang="it-IT" baseline="30000" dirty="0"/>
                        <a:t> -1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3.037,85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1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90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8">
            <a:extLst>
              <a:ext uri="{FF2B5EF4-FFF2-40B4-BE49-F238E27FC236}">
                <a16:creationId xmlns:a16="http://schemas.microsoft.com/office/drawing/2014/main" id="{14276F2E-FF5F-B525-1F7C-E705BCA1C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64816"/>
              </p:ext>
            </p:extLst>
          </p:nvPr>
        </p:nvGraphicFramePr>
        <p:xfrm>
          <a:off x="1109939" y="1983146"/>
          <a:ext cx="4888089" cy="4125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4518">
                  <a:extLst>
                    <a:ext uri="{9D8B030D-6E8A-4147-A177-3AD203B41FA5}">
                      <a16:colId xmlns:a16="http://schemas.microsoft.com/office/drawing/2014/main" val="1291605580"/>
                    </a:ext>
                  </a:extLst>
                </a:gridCol>
                <a:gridCol w="2433571">
                  <a:extLst>
                    <a:ext uri="{9D8B030D-6E8A-4147-A177-3AD203B41FA5}">
                      <a16:colId xmlns:a16="http://schemas.microsoft.com/office/drawing/2014/main" val="3515925779"/>
                    </a:ext>
                  </a:extLst>
                </a:gridCol>
              </a:tblGrid>
              <a:tr h="25644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Irrigazione tradizionale (CTRL)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63900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COLTURALI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Costi/ha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9127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di potatura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1.127,00 €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11161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di legatura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782,00 €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68671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r>
                        <a:rPr lang="it-IT" sz="1600" dirty="0"/>
                        <a:t>Concimazione invernale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1.017,00 €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142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di apertura/chiusura reti e teli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5.448,00 €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87893"/>
                  </a:ext>
                </a:extLst>
              </a:tr>
              <a:tr h="529310">
                <a:tc>
                  <a:txBody>
                    <a:bodyPr/>
                    <a:lstStyle/>
                    <a:p>
                      <a:r>
                        <a:rPr lang="it-IT" sz="1600" dirty="0"/>
                        <a:t>Trattamento fitosanitario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2.356,07 €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35017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r>
                        <a:rPr lang="it-IT" sz="1600" dirty="0"/>
                        <a:t>Altre operazioni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2.024,00 €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07279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r>
                        <a:rPr lang="it-IT" sz="1600" dirty="0"/>
                        <a:t>Raccolta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2.645,00 €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74946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r>
                        <a:rPr lang="it-IT" sz="1600" b="1" i="1" dirty="0"/>
                        <a:t>Irrigazione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1" dirty="0"/>
                        <a:t>3.727 €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9382"/>
                  </a:ext>
                </a:extLst>
              </a:tr>
              <a:tr h="313306"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Totale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1" dirty="0"/>
                        <a:t>19.165,94 €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1162"/>
                  </a:ext>
                </a:extLst>
              </a:tr>
            </a:tbl>
          </a:graphicData>
        </a:graphic>
      </p:graphicFrame>
      <p:graphicFrame>
        <p:nvGraphicFramePr>
          <p:cNvPr id="3" name="Tabella 8">
            <a:extLst>
              <a:ext uri="{FF2B5EF4-FFF2-40B4-BE49-F238E27FC236}">
                <a16:creationId xmlns:a16="http://schemas.microsoft.com/office/drawing/2014/main" id="{2386276A-56AB-2704-B268-F333024AB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83638"/>
              </p:ext>
            </p:extLst>
          </p:nvPr>
        </p:nvGraphicFramePr>
        <p:xfrm>
          <a:off x="6568118" y="1983146"/>
          <a:ext cx="4888089" cy="41052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4518">
                  <a:extLst>
                    <a:ext uri="{9D8B030D-6E8A-4147-A177-3AD203B41FA5}">
                      <a16:colId xmlns:a16="http://schemas.microsoft.com/office/drawing/2014/main" val="1291605580"/>
                    </a:ext>
                  </a:extLst>
                </a:gridCol>
                <a:gridCol w="2433571">
                  <a:extLst>
                    <a:ext uri="{9D8B030D-6E8A-4147-A177-3AD203B41FA5}">
                      <a16:colId xmlns:a16="http://schemas.microsoft.com/office/drawing/2014/main" val="35159257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Irrigazione SMART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64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COLTURALI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Costi/ha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9127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di potatura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1.127,00 €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11161"/>
                  </a:ext>
                </a:extLst>
              </a:tr>
              <a:tr h="373677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di legatura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782,00 €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68671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sz="1600" dirty="0"/>
                        <a:t>Concimazione invernale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1.017,00 €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1423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sz="1600" dirty="0"/>
                        <a:t>Operazioni di apertura/chiusura reti e teli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5.448,00 €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87893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sz="1600" dirty="0"/>
                        <a:t>Trattamento fitosanitario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2.356,07 €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35017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sz="1600" dirty="0"/>
                        <a:t>Altre operazioni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2.024,00 €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07279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sz="1600" dirty="0"/>
                        <a:t>Raccolta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2.645,00 €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74946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sz="1600" b="1" i="1" dirty="0"/>
                        <a:t>Irrigazione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1" dirty="0"/>
                        <a:t>3.342 €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9382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Totale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1" dirty="0"/>
                        <a:t>18.780,71€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1162"/>
                  </a:ext>
                </a:extLst>
              </a:tr>
            </a:tbl>
          </a:graphicData>
        </a:graphic>
      </p:graphicFrame>
      <p:sp>
        <p:nvSpPr>
          <p:cNvPr id="4" name="TextBox 12">
            <a:extLst>
              <a:ext uri="{FF2B5EF4-FFF2-40B4-BE49-F238E27FC236}">
                <a16:creationId xmlns:a16="http://schemas.microsoft.com/office/drawing/2014/main" id="{E8F7BF70-D6EC-BC42-D4A0-3C0F9274476D}"/>
              </a:ext>
            </a:extLst>
          </p:cNvPr>
          <p:cNvSpPr txBox="1"/>
          <p:nvPr/>
        </p:nvSpPr>
        <p:spPr>
          <a:xfrm>
            <a:off x="517598" y="0"/>
            <a:ext cx="821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 Analisi economica - Scenario post 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innovazioni (2021)</a:t>
            </a: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.3 Costi e Ricavi di gestione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DFC84-64D9-46B9-9DB3-8D00AA1FF057}"/>
              </a:ext>
            </a:extLst>
          </p:cNvPr>
          <p:cNvSpPr txBox="1"/>
          <p:nvPr/>
        </p:nvSpPr>
        <p:spPr>
          <a:xfrm>
            <a:off x="898421" y="1080384"/>
            <a:ext cx="1129357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Se si ipotizzasse che il conto colturale sia lo stesso in tutte e due tipologie di irrigazione, otteniamo due scenari per le due tipologie di irrigazione testate.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FEE79-E13E-7EC6-FC56-3442E332AE93}"/>
              </a:ext>
            </a:extLst>
          </p:cNvPr>
          <p:cNvSpPr txBox="1"/>
          <p:nvPr/>
        </p:nvSpPr>
        <p:spPr>
          <a:xfrm>
            <a:off x="1138766" y="6257806"/>
            <a:ext cx="103462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Il costo dell’irrigazione SMART è sceso del </a:t>
            </a:r>
            <a:r>
              <a:rPr lang="it-IT" sz="1600" b="1" dirty="0"/>
              <a:t>12%</a:t>
            </a:r>
            <a:r>
              <a:rPr lang="it-IT" sz="1600" dirty="0"/>
              <a:t> rispetto al costo sostenuto per l’irrigazione tradizionale. </a:t>
            </a:r>
          </a:p>
        </p:txBody>
      </p:sp>
    </p:spTree>
    <p:extLst>
      <p:ext uri="{BB962C8B-B14F-4D97-AF65-F5344CB8AC3E}">
        <p14:creationId xmlns:p14="http://schemas.microsoft.com/office/powerpoint/2010/main" val="397657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0E02AF7-3D00-4B61-B260-FD94F08B42AE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15</a:t>
            </a:fld>
            <a:endParaRPr lang="it-IT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C84B75ED-A8C8-961F-5D69-3CB27C9FA3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0329"/>
            <a:ext cx="844318" cy="1018366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56686C45-3F17-4949-B221-DD1B977D617B}"/>
              </a:ext>
            </a:extLst>
          </p:cNvPr>
          <p:cNvSpPr txBox="1"/>
          <p:nvPr/>
        </p:nvSpPr>
        <p:spPr>
          <a:xfrm>
            <a:off x="422159" y="0"/>
            <a:ext cx="8878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 Analisi economica - Scenario post innovazioni 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(2021)</a:t>
            </a: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dirty="0">
                <a:latin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.4 Ripartizione costi colturali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05267-6BC3-9660-A8A2-30BCC4BB8AA9}"/>
              </a:ext>
            </a:extLst>
          </p:cNvPr>
          <p:cNvSpPr txBox="1"/>
          <p:nvPr/>
        </p:nvSpPr>
        <p:spPr>
          <a:xfrm>
            <a:off x="1051666" y="5617687"/>
            <a:ext cx="901761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it-IT" sz="1400" dirty="0"/>
          </a:p>
          <a:p>
            <a:pPr lvl="0"/>
            <a:r>
              <a:rPr lang="it-IT" sz="1400" dirty="0"/>
              <a:t>Il costo del irrigazione </a:t>
            </a:r>
            <a:r>
              <a:rPr lang="it-IT" sz="1400" b="1" dirty="0"/>
              <a:t>rapportato al costo colturale totale </a:t>
            </a:r>
            <a:r>
              <a:rPr lang="it-IT" sz="1400" dirty="0"/>
              <a:t>si riduce del </a:t>
            </a:r>
            <a:r>
              <a:rPr lang="it-IT" sz="1400" b="1" dirty="0"/>
              <a:t>1% quando si impiega l’irrigazione SMART.</a:t>
            </a:r>
            <a:endParaRPr lang="it-IT" sz="14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11A39-ABBF-4CA2-CDA1-C56D37E61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230909"/>
              </p:ext>
            </p:extLst>
          </p:nvPr>
        </p:nvGraphicFramePr>
        <p:xfrm>
          <a:off x="1615215" y="1499954"/>
          <a:ext cx="9812014" cy="366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E75B855-C428-ECE1-3D80-E32A7BADE567}"/>
              </a:ext>
            </a:extLst>
          </p:cNvPr>
          <p:cNvSpPr txBox="1"/>
          <p:nvPr/>
        </p:nvSpPr>
        <p:spPr>
          <a:xfrm>
            <a:off x="10330544" y="2667000"/>
            <a:ext cx="772885" cy="19800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05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15600" y="0"/>
            <a:ext cx="88764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magine 1" descr="shutterstock_1006988995 mod bassa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9" y="0"/>
            <a:ext cx="2618913" cy="68580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66809" y="769339"/>
            <a:ext cx="3294303" cy="57606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Baskerville"/>
                <a:ea typeface="+mj-ea"/>
                <a:cs typeface="Baskerville"/>
              </a:rPr>
              <a:t>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Baskerville"/>
              <a:ea typeface="Cambria" panose="02040503050406030204" pitchFamily="18" charset="0"/>
              <a:cs typeface="Baskerville"/>
            </a:endParaRPr>
          </a:p>
        </p:txBody>
      </p:sp>
      <p:pic>
        <p:nvPicPr>
          <p:cNvPr id="7" name="Immagine 6" descr="logo arete new pay off bianco-ARAN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67" y="96576"/>
            <a:ext cx="1361100" cy="28639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95DE22-BC26-44E2-B66B-A9DD76ED9808}"/>
              </a:ext>
            </a:extLst>
          </p:cNvPr>
          <p:cNvSpPr txBox="1"/>
          <p:nvPr/>
        </p:nvSpPr>
        <p:spPr>
          <a:xfrm>
            <a:off x="5331264" y="1654426"/>
            <a:ext cx="530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1119EF11-6A05-4C54-AEDA-3914772A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229" y="6356351"/>
            <a:ext cx="687185" cy="365125"/>
          </a:xfrm>
        </p:spPr>
        <p:txBody>
          <a:bodyPr/>
          <a:lstStyle/>
          <a:p>
            <a:fld id="{574FE0B4-CFAC-F74C-A69F-CC833E66C089}" type="slidenum">
              <a:rPr lang="it-IT" sz="1200" smtClean="0"/>
              <a:pPr/>
              <a:t>16</a:t>
            </a:fld>
            <a:endParaRPr lang="it-IT" sz="1200" dirty="0"/>
          </a:p>
        </p:txBody>
      </p:sp>
      <p:pic>
        <p:nvPicPr>
          <p:cNvPr id="10" name="Immagine 7">
            <a:extLst>
              <a:ext uri="{FF2B5EF4-FFF2-40B4-BE49-F238E27FC236}">
                <a16:creationId xmlns:a16="http://schemas.microsoft.com/office/drawing/2014/main" id="{2DC449F8-525A-4EF1-8720-6EB306F428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" y="5810289"/>
            <a:ext cx="844318" cy="101836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141863-0668-4A90-A2BD-2F2446C2B1FA}"/>
              </a:ext>
            </a:extLst>
          </p:cNvPr>
          <p:cNvSpPr txBox="1"/>
          <p:nvPr/>
        </p:nvSpPr>
        <p:spPr>
          <a:xfrm>
            <a:off x="3644159" y="1057371"/>
            <a:ext cx="651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4. Confronto analisi ex-ante ed ex post</a:t>
            </a:r>
          </a:p>
          <a:p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2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BA017E3E-8AC6-45D7-2F2E-F9CD70872A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0329"/>
            <a:ext cx="844318" cy="1018366"/>
          </a:xfrm>
          <a:prstGeom prst="rect">
            <a:avLst/>
          </a:prstGeom>
        </p:spPr>
      </p:pic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7FF04CB1-7058-4718-9C4A-74D01B5E167C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17</a:t>
            </a:fld>
            <a:endParaRPr lang="it-IT" sz="120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FF567-A56B-4635-9852-3E5941B42C18}"/>
              </a:ext>
            </a:extLst>
          </p:cNvPr>
          <p:cNvSpPr txBox="1"/>
          <p:nvPr/>
        </p:nvSpPr>
        <p:spPr>
          <a:xfrm>
            <a:off x="517599" y="0"/>
            <a:ext cx="6094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Confronto analisi irrigazione CTRL vs SMART</a:t>
            </a: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4.1 Resoconto dati economici 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93C1D70-0C24-4901-A61A-A8384250C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94942"/>
              </p:ext>
            </p:extLst>
          </p:nvPr>
        </p:nvGraphicFramePr>
        <p:xfrm>
          <a:off x="1088210" y="1503418"/>
          <a:ext cx="6340202" cy="24282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6483">
                  <a:extLst>
                    <a:ext uri="{9D8B030D-6E8A-4147-A177-3AD203B41FA5}">
                      <a16:colId xmlns:a16="http://schemas.microsoft.com/office/drawing/2014/main" val="1133891900"/>
                    </a:ext>
                  </a:extLst>
                </a:gridCol>
                <a:gridCol w="2223709">
                  <a:extLst>
                    <a:ext uri="{9D8B030D-6E8A-4147-A177-3AD203B41FA5}">
                      <a16:colId xmlns:a16="http://schemas.microsoft.com/office/drawing/2014/main" val="4069875611"/>
                    </a:ext>
                  </a:extLst>
                </a:gridCol>
                <a:gridCol w="2030010">
                  <a:extLst>
                    <a:ext uri="{9D8B030D-6E8A-4147-A177-3AD203B41FA5}">
                      <a16:colId xmlns:a16="http://schemas.microsoft.com/office/drawing/2014/main" val="1957127037"/>
                    </a:ext>
                  </a:extLst>
                </a:gridCol>
              </a:tblGrid>
              <a:tr h="295855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Situazione  Irrigazione CTRL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Irrigazione SMART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55632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Resa (</a:t>
                      </a:r>
                      <a:r>
                        <a:rPr lang="it-IT" sz="1400" dirty="0" err="1"/>
                        <a:t>qli</a:t>
                      </a:r>
                      <a:r>
                        <a:rPr lang="it-IT" sz="1400" dirty="0"/>
                        <a:t>/ha)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352,1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 375,81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99152"/>
                  </a:ext>
                </a:extLst>
              </a:tr>
              <a:tr h="259335">
                <a:tc>
                  <a:txBody>
                    <a:bodyPr/>
                    <a:lstStyle/>
                    <a:p>
                      <a:r>
                        <a:rPr lang="it-IT" sz="1400" dirty="0"/>
                        <a:t>Prezzo di vendita (€/</a:t>
                      </a:r>
                      <a:r>
                        <a:rPr lang="it-IT" sz="1400" dirty="0" err="1"/>
                        <a:t>qli</a:t>
                      </a:r>
                      <a:r>
                        <a:rPr lang="it-IT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08820"/>
                  </a:ext>
                </a:extLst>
              </a:tr>
              <a:tr h="259335">
                <a:tc>
                  <a:txBody>
                    <a:bodyPr/>
                    <a:lstStyle/>
                    <a:p>
                      <a:r>
                        <a:rPr lang="it-IT" sz="1400" dirty="0"/>
                        <a:t>PLV (€/ha)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38.731,00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41.339,00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23173"/>
                  </a:ext>
                </a:extLst>
              </a:tr>
              <a:tr h="295855">
                <a:tc>
                  <a:txBody>
                    <a:bodyPr/>
                    <a:lstStyle/>
                    <a:p>
                      <a:r>
                        <a:rPr lang="it-IT" sz="1400" dirty="0"/>
                        <a:t>Costi totali (€/ha)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trike="noStrike" dirty="0"/>
                        <a:t>19.165,9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trike="noStrike" dirty="0"/>
                        <a:t>18.780,71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86703"/>
                  </a:ext>
                </a:extLst>
              </a:tr>
              <a:tr h="904266">
                <a:tc>
                  <a:txBody>
                    <a:bodyPr/>
                    <a:lstStyle/>
                    <a:p>
                      <a:r>
                        <a:rPr lang="it-IT" sz="1400" dirty="0"/>
                        <a:t>Margine operativo (€/ha)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strike="noStrike" dirty="0"/>
                        <a:t>19.565,06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strike="noStrike" dirty="0"/>
                        <a:t>22.558,40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58633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4B435DC-AFCC-4CE7-8FA5-F442B6234C08}"/>
              </a:ext>
            </a:extLst>
          </p:cNvPr>
          <p:cNvSpPr txBox="1"/>
          <p:nvPr/>
        </p:nvSpPr>
        <p:spPr>
          <a:xfrm>
            <a:off x="1474288" y="4286419"/>
            <a:ext cx="967522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Dall’ analisi dei dati economici riportati si evince che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Mantenendo lo stesso prezzo di vendita dell'uva, e ipotizzando il costo dell’ irrigazione usato in precedenza, </a:t>
            </a:r>
            <a:r>
              <a:rPr lang="it-IT" sz="1400" u="sng" dirty="0"/>
              <a:t>il prodotto lordo vendibile aumenterebbe </a:t>
            </a:r>
            <a:r>
              <a:rPr lang="it-IT" sz="1400" dirty="0"/>
              <a:t>grazie alla </a:t>
            </a:r>
            <a:r>
              <a:rPr lang="it-IT" sz="1400" u="sng" dirty="0"/>
              <a:t>crescita della resa.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u="sng" dirty="0"/>
              <a:t>Aumenta il  margine operativo lordo che passa da </a:t>
            </a:r>
            <a:r>
              <a:rPr lang="it-IT" sz="1400" strike="noStrike" dirty="0"/>
              <a:t>19.565,06€ a 22.558,40€ grazie anche alla</a:t>
            </a:r>
            <a:r>
              <a:rPr lang="it-IT" sz="1400" dirty="0"/>
              <a:t> </a:t>
            </a:r>
            <a:r>
              <a:rPr lang="it-IT" sz="1400" u="sng" dirty="0"/>
              <a:t>diminuzione della quantità di acqua </a:t>
            </a:r>
            <a:r>
              <a:rPr lang="it-IT" sz="1400" u="sng" dirty="0" err="1"/>
              <a:t>usata.-non</a:t>
            </a:r>
            <a:r>
              <a:rPr lang="it-IT" sz="1400" u="sng" dirty="0"/>
              <a:t> considerando eventuali costi di </a:t>
            </a:r>
            <a:r>
              <a:rPr lang="it-IT" sz="1400" u="sng" dirty="0" err="1"/>
              <a:t>ammortamente</a:t>
            </a:r>
            <a:r>
              <a:rPr lang="it-IT" sz="1400" u="sng" dirty="0"/>
              <a:t> dei investimenti </a:t>
            </a:r>
            <a:r>
              <a:rPr lang="it-IT" sz="1400" u="sng" dirty="0" err="1"/>
              <a:t>neccessari</a:t>
            </a:r>
            <a:r>
              <a:rPr lang="it-IT" sz="1400" u="sng" dirty="0"/>
              <a:t>.</a:t>
            </a:r>
          </a:p>
        </p:txBody>
      </p:sp>
      <p:graphicFrame>
        <p:nvGraphicFramePr>
          <p:cNvPr id="7" name="Grafico 4">
            <a:extLst>
              <a:ext uri="{FF2B5EF4-FFF2-40B4-BE49-F238E27FC236}">
                <a16:creationId xmlns:a16="http://schemas.microsoft.com/office/drawing/2014/main" id="{F44DB6B9-E7FC-4C3F-B6AF-D6E22E1A8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292286"/>
              </p:ext>
            </p:extLst>
          </p:nvPr>
        </p:nvGraphicFramePr>
        <p:xfrm>
          <a:off x="7620000" y="457200"/>
          <a:ext cx="4572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816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2D3B-3C16-FF7F-6796-E1517CA5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D62885-1126-4574-BB28-53E47E49F91A}"/>
              </a:ext>
            </a:extLst>
          </p:cNvPr>
          <p:cNvSpPr txBox="1"/>
          <p:nvPr/>
        </p:nvSpPr>
        <p:spPr>
          <a:xfrm>
            <a:off x="1013764" y="588686"/>
            <a:ext cx="849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1" dirty="0"/>
              <a:t>A valle dei risultati riportati possiamo concludere che:</a:t>
            </a:r>
          </a:p>
          <a:p>
            <a:endParaRPr lang="it-IT" sz="1800" dirty="0"/>
          </a:p>
          <a:p>
            <a:endParaRPr lang="it-IT" sz="1800" dirty="0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ECD30C1E-45F1-4ECD-85FC-BAC9D0725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782347"/>
              </p:ext>
            </p:extLst>
          </p:nvPr>
        </p:nvGraphicFramePr>
        <p:xfrm>
          <a:off x="2340665" y="1338943"/>
          <a:ext cx="9086564" cy="538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2">
            <a:extLst>
              <a:ext uri="{FF2B5EF4-FFF2-40B4-BE49-F238E27FC236}">
                <a16:creationId xmlns:a16="http://schemas.microsoft.com/office/drawing/2014/main" id="{9EB64F6D-D1CF-E7D4-CDB9-84D1EBF427A2}"/>
              </a:ext>
            </a:extLst>
          </p:cNvPr>
          <p:cNvSpPr txBox="1"/>
          <p:nvPr/>
        </p:nvSpPr>
        <p:spPr>
          <a:xfrm>
            <a:off x="517599" y="0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Sintesi dei risultati</a:t>
            </a:r>
            <a:endParaRPr lang="it-IT" sz="1800" dirty="0">
              <a:effectLst/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10D4D229-5EB3-46E7-91DD-85BC326400F5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18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6027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4"/>
          <p:cNvSpPr txBox="1">
            <a:spLocks/>
          </p:cNvSpPr>
          <p:nvPr/>
        </p:nvSpPr>
        <p:spPr>
          <a:xfrm>
            <a:off x="2697573" y="1340768"/>
            <a:ext cx="2232248" cy="4464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it-IT" sz="32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Contatti</a:t>
            </a:r>
          </a:p>
          <a:p>
            <a:pPr>
              <a:lnSpc>
                <a:spcPct val="80000"/>
              </a:lnSpc>
              <a:defRPr/>
            </a:pPr>
            <a:endParaRPr lang="it-IT" sz="3200" b="1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it-IT" sz="16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Areté s.r.l.</a:t>
            </a:r>
          </a:p>
          <a:p>
            <a:pPr>
              <a:lnSpc>
                <a:spcPct val="114000"/>
              </a:lnSpc>
              <a:defRPr/>
            </a:pPr>
            <a:r>
              <a:rPr lang="it-IT" sz="12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Via del Gomito, 26/4</a:t>
            </a:r>
          </a:p>
          <a:p>
            <a:pPr>
              <a:lnSpc>
                <a:spcPct val="114000"/>
              </a:lnSpc>
              <a:defRPr/>
            </a:pPr>
            <a:r>
              <a:rPr lang="it-IT" sz="12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40127 Bologna</a:t>
            </a:r>
          </a:p>
          <a:p>
            <a:pPr>
              <a:lnSpc>
                <a:spcPct val="114000"/>
              </a:lnSpc>
              <a:defRPr/>
            </a:pPr>
            <a:r>
              <a:rPr lang="it-IT" sz="12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Tel</a:t>
            </a:r>
            <a:r>
              <a:rPr lang="it-IT" sz="12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+39 051 4388500</a:t>
            </a:r>
          </a:p>
          <a:p>
            <a:pPr>
              <a:lnSpc>
                <a:spcPct val="114000"/>
              </a:lnSpc>
              <a:defRPr/>
            </a:pPr>
            <a:r>
              <a:rPr lang="it-IT" sz="12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Fax +39 051 511186</a:t>
            </a:r>
          </a:p>
          <a:p>
            <a:pPr>
              <a:lnSpc>
                <a:spcPct val="114000"/>
              </a:lnSpc>
              <a:defRPr/>
            </a:pPr>
            <a:r>
              <a:rPr lang="it-IT" sz="1200" i="1" dirty="0">
                <a:solidFill>
                  <a:sysClr val="windowText" lastClr="000000">
                    <a:tint val="75000"/>
                  </a:sys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hlinkClick r:id="rId2"/>
              </a:rPr>
              <a:t>info@areteonline.net</a:t>
            </a:r>
            <a:r>
              <a:rPr lang="it-IT" sz="1200" i="1" dirty="0">
                <a:solidFill>
                  <a:sysClr val="windowText" lastClr="000000">
                    <a:tint val="75000"/>
                  </a:sys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it-IT" sz="3200" b="1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700" b="1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it-IT" b="1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" name="Segnaposto testo 4"/>
          <p:cNvSpPr txBox="1">
            <a:spLocks/>
          </p:cNvSpPr>
          <p:nvPr/>
        </p:nvSpPr>
        <p:spPr>
          <a:xfrm>
            <a:off x="5289861" y="2276872"/>
            <a:ext cx="5031320" cy="3888432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2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endParaRPr lang="it-IT" sz="12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endParaRPr lang="it-IT" sz="12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12" name="Connettore 1 2"/>
          <p:cNvCxnSpPr/>
          <p:nvPr/>
        </p:nvCxnSpPr>
        <p:spPr>
          <a:xfrm>
            <a:off x="5001829" y="2276872"/>
            <a:ext cx="0" cy="3240360"/>
          </a:xfrm>
          <a:prstGeom prst="line">
            <a:avLst/>
          </a:prstGeom>
          <a:noFill/>
          <a:ln w="22225" cap="flat" cmpd="sng" algn="ctr">
            <a:solidFill>
              <a:sysClr val="windowText" lastClr="000000">
                <a:alpha val="50000"/>
              </a:sysClr>
            </a:solidFill>
            <a:prstDash val="solid"/>
          </a:ln>
          <a:effectLst/>
        </p:spPr>
      </p:cxnSp>
      <p:cxnSp>
        <p:nvCxnSpPr>
          <p:cNvPr id="13" name="Connettore 1 7"/>
          <p:cNvCxnSpPr/>
          <p:nvPr/>
        </p:nvCxnSpPr>
        <p:spPr>
          <a:xfrm>
            <a:off x="2617181" y="1916832"/>
            <a:ext cx="7704000" cy="0"/>
          </a:xfrm>
          <a:prstGeom prst="line">
            <a:avLst/>
          </a:prstGeom>
          <a:noFill/>
          <a:ln w="22225" cap="flat" cmpd="sng" algn="ctr">
            <a:solidFill>
              <a:sysClr val="windowText" lastClr="000000">
                <a:alpha val="50000"/>
              </a:sysClr>
            </a:solidFill>
            <a:prstDash val="solid"/>
          </a:ln>
          <a:effectLst/>
        </p:spPr>
      </p:cxn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A8355E23-998A-486D-B02D-67E0F07F5CFE}"/>
              </a:ext>
            </a:extLst>
          </p:cNvPr>
          <p:cNvSpPr txBox="1">
            <a:spLocks/>
          </p:cNvSpPr>
          <p:nvPr/>
        </p:nvSpPr>
        <p:spPr>
          <a:xfrm>
            <a:off x="5442261" y="2429272"/>
            <a:ext cx="5031320" cy="3888432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" panose="02040503050406030204" pitchFamily="18" charset="0"/>
              </a:rPr>
              <a:t>Mauro Bruni</a:t>
            </a:r>
          </a:p>
          <a:p>
            <a:pPr>
              <a:defRPr/>
            </a:pP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" panose="02040503050406030204" pitchFamily="18" charset="0"/>
                <a:hlinkClick r:id="rId2"/>
              </a:rPr>
              <a:t>mbruni@areteagrifood.com</a:t>
            </a: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" panose="02040503050406030204" pitchFamily="18" charset="0"/>
              </a:rPr>
              <a:t> </a:t>
            </a:r>
          </a:p>
          <a:p>
            <a:pPr>
              <a:defRPr/>
            </a:pPr>
            <a:endParaRPr lang="it-IT" sz="12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it-IT" sz="12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Iudita</a:t>
            </a:r>
            <a:r>
              <a:rPr lang="it-IT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2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Sampalean</a:t>
            </a:r>
            <a:endParaRPr lang="it-IT" sz="12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isampalean@areteagrifood.com</a:t>
            </a: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it-IT" sz="12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it-IT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Nicolò Sansoni</a:t>
            </a:r>
          </a:p>
          <a:p>
            <a:pPr>
              <a:defRPr/>
            </a:pP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nsansoni@areteagrifood.com</a:t>
            </a: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it-IT" sz="11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Carlo Giua</a:t>
            </a:r>
          </a:p>
          <a:p>
            <a:pPr>
              <a:defRPr/>
            </a:pP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cgiua@areteagrifood.com</a:t>
            </a:r>
            <a:r>
              <a:rPr lang="it-IT" sz="1100" i="1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it-IT" sz="11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it-IT" sz="12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endParaRPr lang="it-IT" sz="12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9" name="Immagine 7">
            <a:extLst>
              <a:ext uri="{FF2B5EF4-FFF2-40B4-BE49-F238E27FC236}">
                <a16:creationId xmlns:a16="http://schemas.microsoft.com/office/drawing/2014/main" id="{3DF1A39A-117D-462A-BF9B-BDD472F48D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" y="5810289"/>
            <a:ext cx="844318" cy="1018366"/>
          </a:xfrm>
          <a:prstGeom prst="rect">
            <a:avLst/>
          </a:prstGeom>
        </p:spPr>
      </p:pic>
      <p:sp>
        <p:nvSpPr>
          <p:cNvPr id="14" name="Segnaposto numero diapositiva 2">
            <a:extLst>
              <a:ext uri="{FF2B5EF4-FFF2-40B4-BE49-F238E27FC236}">
                <a16:creationId xmlns:a16="http://schemas.microsoft.com/office/drawing/2014/main" id="{E33931DF-0970-4B9B-9A3D-F01FD992464D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19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2190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15600" y="0"/>
            <a:ext cx="88764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magine 1" descr="shutterstock_1006988995 mod bassa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9" y="0"/>
            <a:ext cx="2618913" cy="68580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66809" y="769339"/>
            <a:ext cx="3294303" cy="57606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 b="1" dirty="0">
                <a:solidFill>
                  <a:srgbClr val="F79646"/>
                </a:solidFill>
                <a:latin typeface="Baskerville"/>
                <a:cs typeface="Baskerville"/>
              </a:rPr>
              <a:t> </a:t>
            </a:r>
            <a:endParaRPr lang="it-IT" sz="2400" b="1" dirty="0">
              <a:solidFill>
                <a:srgbClr val="F79646"/>
              </a:solidFill>
              <a:latin typeface="Baskerville"/>
              <a:ea typeface="Cambria" panose="02040503050406030204" pitchFamily="18" charset="0"/>
              <a:cs typeface="Baskerville"/>
            </a:endParaRPr>
          </a:p>
        </p:txBody>
      </p:sp>
      <p:pic>
        <p:nvPicPr>
          <p:cNvPr id="7" name="Immagine 6" descr="logo arete new pay off bianco-ARAN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67" y="96576"/>
            <a:ext cx="1361100" cy="28639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95DE22-BC26-44E2-B66B-A9DD76ED9808}"/>
              </a:ext>
            </a:extLst>
          </p:cNvPr>
          <p:cNvSpPr txBox="1"/>
          <p:nvPr/>
        </p:nvSpPr>
        <p:spPr>
          <a:xfrm>
            <a:off x="4353220" y="145074"/>
            <a:ext cx="158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6"/>
                </a:solidFill>
              </a:rPr>
              <a:t>INDICE</a:t>
            </a:r>
          </a:p>
          <a:p>
            <a:endParaRPr lang="it-IT" dirty="0"/>
          </a:p>
          <a:p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E9417821-608C-45D8-8F66-780EB0922B6C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2</a:t>
            </a:fld>
            <a:endParaRPr lang="it-IT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EF8911-465B-4D6B-AB08-3B1EF7B3FB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" y="5810289"/>
            <a:ext cx="844318" cy="10183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A66E70-A88A-4D6C-8028-3C81F140D6D9}"/>
              </a:ext>
            </a:extLst>
          </p:cNvPr>
          <p:cNvSpPr txBox="1"/>
          <p:nvPr/>
        </p:nvSpPr>
        <p:spPr>
          <a:xfrm>
            <a:off x="4378165" y="906602"/>
            <a:ext cx="645305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1. Metodologia </a:t>
            </a:r>
          </a:p>
          <a:p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accent6"/>
                </a:solidFill>
              </a:rPr>
              <a:t>FASE AGRICOLA </a:t>
            </a:r>
          </a:p>
          <a:p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 2. Analisi economica – Scenario </a:t>
            </a:r>
            <a:r>
              <a:rPr lang="it-IT" sz="1600" b="1" dirty="0" err="1">
                <a:solidFill>
                  <a:schemeClr val="bg1"/>
                </a:solidFill>
              </a:rPr>
              <a:t>pre</a:t>
            </a:r>
            <a:r>
              <a:rPr lang="it-IT" sz="1600" b="1" dirty="0">
                <a:solidFill>
                  <a:schemeClr val="bg1"/>
                </a:solidFill>
              </a:rPr>
              <a:t>-innovazione (2019)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r>
              <a:rPr lang="it-IT" sz="1300" dirty="0">
                <a:solidFill>
                  <a:schemeClr val="bg1"/>
                </a:solidFill>
              </a:rPr>
              <a:t>2.1    Costi e Ricavi di gestione</a:t>
            </a:r>
          </a:p>
          <a:p>
            <a:r>
              <a:rPr lang="it-IT" sz="1300" dirty="0">
                <a:solidFill>
                  <a:schemeClr val="bg1"/>
                </a:solidFill>
              </a:rPr>
              <a:t>2.2    Ripartizione costi colturali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3. Analisi economica – Scenario post-innovazione (2021)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r>
              <a:rPr lang="it-IT" sz="1300" dirty="0">
                <a:solidFill>
                  <a:schemeClr val="bg1"/>
                </a:solidFill>
              </a:rPr>
              <a:t>3.1 Innovazione tramite l’irrigazione di precisione</a:t>
            </a:r>
          </a:p>
          <a:p>
            <a:r>
              <a:rPr lang="it-IT" sz="1300" dirty="0">
                <a:solidFill>
                  <a:schemeClr val="bg1"/>
                </a:solidFill>
              </a:rPr>
              <a:t>3.2 Risultati prova irrigazione (2021)</a:t>
            </a:r>
          </a:p>
          <a:p>
            <a:r>
              <a:rPr lang="it-IT" sz="1300" dirty="0">
                <a:solidFill>
                  <a:schemeClr val="bg1"/>
                </a:solidFill>
              </a:rPr>
              <a:t>3.3 Costi e Ricavi di gestione</a:t>
            </a:r>
          </a:p>
          <a:p>
            <a:r>
              <a:rPr lang="it-IT" sz="1300" dirty="0">
                <a:solidFill>
                  <a:schemeClr val="bg1"/>
                </a:solidFill>
              </a:rPr>
              <a:t>3.4 Ripartizione costi colturali 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4. Confronto risultati analisi ex-ante ed ex post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r>
              <a:rPr lang="it-IT" sz="1300" dirty="0">
                <a:solidFill>
                  <a:schemeClr val="bg1"/>
                </a:solidFill>
              </a:rPr>
              <a:t>4.1    Resoconto dati economici 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5. Sintesi dei risultati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endParaRPr lang="it-IT" sz="1300" dirty="0">
              <a:solidFill>
                <a:schemeClr val="bg1"/>
              </a:solidFill>
            </a:endParaRPr>
          </a:p>
          <a:p>
            <a:r>
              <a:rPr lang="it-IT" sz="1300" dirty="0">
                <a:solidFill>
                  <a:schemeClr val="bg1"/>
                </a:solidFill>
              </a:rPr>
              <a:t> </a:t>
            </a: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15600" y="0"/>
            <a:ext cx="88764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magine 1" descr="shutterstock_1006988995 mod bassa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9" y="0"/>
            <a:ext cx="2618913" cy="68580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66809" y="769339"/>
            <a:ext cx="3294303" cy="57606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 b="1" dirty="0">
                <a:solidFill>
                  <a:srgbClr val="F79646"/>
                </a:solidFill>
                <a:latin typeface="Baskerville"/>
                <a:cs typeface="Baskerville"/>
              </a:rPr>
              <a:t> </a:t>
            </a:r>
            <a:endParaRPr lang="it-IT" sz="2400" b="1" dirty="0">
              <a:solidFill>
                <a:srgbClr val="F79646"/>
              </a:solidFill>
              <a:latin typeface="Baskerville"/>
              <a:ea typeface="Cambria" panose="02040503050406030204" pitchFamily="18" charset="0"/>
              <a:cs typeface="Baskerville"/>
            </a:endParaRPr>
          </a:p>
        </p:txBody>
      </p:sp>
      <p:pic>
        <p:nvPicPr>
          <p:cNvPr id="7" name="Immagine 6" descr="logo arete new pay off bianco-ARAN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67" y="96576"/>
            <a:ext cx="1361100" cy="286398"/>
          </a:xfrm>
          <a:prstGeom prst="rect">
            <a:avLst/>
          </a:prstGeom>
        </p:spPr>
      </p:pic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E9417821-608C-45D8-8F66-780EB0922B6C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3</a:t>
            </a:fld>
            <a:endParaRPr lang="it-IT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EF8911-465B-4D6B-AB08-3B1EF7B3FB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" y="5810289"/>
            <a:ext cx="844318" cy="10183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A66E70-A88A-4D6C-8028-3C81F140D6D9}"/>
              </a:ext>
            </a:extLst>
          </p:cNvPr>
          <p:cNvSpPr txBox="1"/>
          <p:nvPr/>
        </p:nvSpPr>
        <p:spPr>
          <a:xfrm>
            <a:off x="3644159" y="1057371"/>
            <a:ext cx="229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b="1" dirty="0">
                <a:solidFill>
                  <a:schemeClr val="accent6"/>
                </a:solidFill>
              </a:rPr>
              <a:t>Metodologia</a:t>
            </a:r>
          </a:p>
          <a:p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3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178D1-95C2-4770-9555-6A03B7D2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B60894-7C73-0892-F61F-8907CC646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984942"/>
              </p:ext>
            </p:extLst>
          </p:nvPr>
        </p:nvGraphicFramePr>
        <p:xfrm>
          <a:off x="1768255" y="491989"/>
          <a:ext cx="9087289" cy="62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D3DEC2C3-D0C5-9A2C-73D6-F82F35FF2A4A}"/>
              </a:ext>
            </a:extLst>
          </p:cNvPr>
          <p:cNvSpPr txBox="1">
            <a:spLocks/>
          </p:cNvSpPr>
          <p:nvPr/>
        </p:nvSpPr>
        <p:spPr>
          <a:xfrm>
            <a:off x="1012026" y="134050"/>
            <a:ext cx="6870819" cy="442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0" i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it-IT" sz="2000" b="0" i="1" dirty="0">
                <a:solidFill>
                  <a:schemeClr val="tx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Metodologia</a:t>
            </a:r>
            <a:endParaRPr kumimoji="0" lang="it-IT" sz="2000" b="0" i="1" u="none" strike="sngStrike" kern="1200" cap="sm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E975B53D-D491-46E4-B57A-CFD144FBB9E3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4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6900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3106-830E-42CD-18B0-31508B01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D2E3F55C-F23D-B68F-CE21-870470862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0" y="1403440"/>
            <a:ext cx="10640291" cy="531803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C31EE915-6BDE-45EA-A503-5DE0C46A1A0D}"/>
              </a:ext>
            </a:extLst>
          </p:cNvPr>
          <p:cNvSpPr txBox="1">
            <a:spLocks/>
          </p:cNvSpPr>
          <p:nvPr/>
        </p:nvSpPr>
        <p:spPr>
          <a:xfrm>
            <a:off x="1004901" y="96904"/>
            <a:ext cx="5977790" cy="985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000" b="0" i="1" dirty="0">
                <a:solidFill>
                  <a:schemeClr val="tx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Metodologia</a:t>
            </a:r>
            <a:endParaRPr lang="it-IT" sz="2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Esempio protocollo utilizzato per la raccolta dati</a:t>
            </a:r>
            <a:endParaRPr lang="it-IT" sz="1800" b="0" dirty="0">
              <a:solidFill>
                <a:schemeClr val="tx1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2E0A5-7CD4-EFCE-A4AE-D27D6421214F}"/>
              </a:ext>
            </a:extLst>
          </p:cNvPr>
          <p:cNvSpPr txBox="1"/>
          <p:nvPr/>
        </p:nvSpPr>
        <p:spPr>
          <a:xfrm>
            <a:off x="4598126" y="5090747"/>
            <a:ext cx="66723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Le voci del protocollo considerano le operazioni ed i relativi costi di gestione. Non sono stati considerati invece i costi d’impianto del vigneto, non essendo parte coinvolta dall’innovazione.</a:t>
            </a: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3CDD0517-C6DC-40CB-8169-C10A33BAA58A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5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7700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7B801F-3843-E032-3A80-59B1BAED0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18376"/>
            <a:ext cx="11176000" cy="227131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L’analisi realizzata ha l’obiettivo di misurare l’impatto economico dovuto all’introduzione di un sistema d’irrigazione SMART confrontandolo con un sistema tradizionale.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Irrigazione tradizionale (CTRL): gestione empirica basata sulle conoscenze e sull'esperienza dell'agricoltore.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Irrigazione SMART: pianificazione dell'irrigazione basato sul monitoraggio del bilancio idrico del suolo e della fase fenologica dell'uva.</a:t>
            </a: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3E8A3AA3-E243-46ED-895F-985C78CA2D0F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6</a:t>
            </a:fld>
            <a:endParaRPr lang="it-IT" sz="12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23BDBC-3542-4F26-8FD8-13FDFBD985E3}"/>
              </a:ext>
            </a:extLst>
          </p:cNvPr>
          <p:cNvSpPr txBox="1"/>
          <p:nvPr/>
        </p:nvSpPr>
        <p:spPr>
          <a:xfrm>
            <a:off x="3888510" y="4290043"/>
            <a:ext cx="791556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I dati riportati relativi ai costi per l’irrigazione (comprendono costo dell’acqua ma non comprendono il costo dell’attrezzatura utilizzata). </a:t>
            </a:r>
          </a:p>
          <a:p>
            <a:pPr lvl="0"/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Il costo per 1 m</a:t>
            </a:r>
            <a:r>
              <a:rPr lang="it-IT" baseline="30000" dirty="0"/>
              <a:t>3</a:t>
            </a:r>
            <a:r>
              <a:rPr lang="it-IT" dirty="0"/>
              <a:t> di acqua è pari a 0,90 </a:t>
            </a:r>
            <a:r>
              <a:rPr lang="it-IT" b="1" dirty="0"/>
              <a:t>€.*</a:t>
            </a:r>
            <a:endParaRPr lang="it-IT" dirty="0"/>
          </a:p>
          <a:p>
            <a:endParaRPr lang="it-IT" dirty="0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459E9795-A466-4164-A115-1CCA0B24A643}"/>
              </a:ext>
            </a:extLst>
          </p:cNvPr>
          <p:cNvSpPr/>
          <p:nvPr/>
        </p:nvSpPr>
        <p:spPr>
          <a:xfrm>
            <a:off x="3223491" y="4137351"/>
            <a:ext cx="314036" cy="20597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BE7D46-DB63-441E-BBE9-43E06F3FB1EB}"/>
              </a:ext>
            </a:extLst>
          </p:cNvPr>
          <p:cNvSpPr txBox="1"/>
          <p:nvPr/>
        </p:nvSpPr>
        <p:spPr>
          <a:xfrm>
            <a:off x="914400" y="4982539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IRRIGAZIONE nel scenario PRE-INNOVAZIONE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B263431-EBD1-EBA8-537D-5386A4F45254}"/>
              </a:ext>
            </a:extLst>
          </p:cNvPr>
          <p:cNvSpPr txBox="1">
            <a:spLocks/>
          </p:cNvSpPr>
          <p:nvPr/>
        </p:nvSpPr>
        <p:spPr>
          <a:xfrm>
            <a:off x="1004901" y="96904"/>
            <a:ext cx="5977790" cy="404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000" b="0" i="1" dirty="0">
                <a:solidFill>
                  <a:schemeClr val="tx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Metodologia</a:t>
            </a:r>
            <a:endParaRPr lang="it-IT" sz="20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L’innovazione applicata</a:t>
            </a:r>
            <a:endParaRPr lang="it-IT" sz="1800" b="0" dirty="0">
              <a:solidFill>
                <a:schemeClr val="tx1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5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15600" y="0"/>
            <a:ext cx="88764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magine 1" descr="shutterstock_1006988995 mod bassa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9" y="0"/>
            <a:ext cx="2618913" cy="68580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66809" y="769339"/>
            <a:ext cx="3294303" cy="576064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400" b="1" dirty="0">
                <a:solidFill>
                  <a:srgbClr val="F79646"/>
                </a:solidFill>
                <a:latin typeface="Baskerville"/>
                <a:cs typeface="Baskerville"/>
              </a:rPr>
              <a:t> </a:t>
            </a:r>
            <a:endParaRPr lang="it-IT" sz="2400" b="1" dirty="0">
              <a:solidFill>
                <a:srgbClr val="F79646"/>
              </a:solidFill>
              <a:latin typeface="Baskerville"/>
              <a:ea typeface="Cambria" panose="02040503050406030204" pitchFamily="18" charset="0"/>
              <a:cs typeface="Baskerville"/>
            </a:endParaRPr>
          </a:p>
        </p:txBody>
      </p:sp>
      <p:pic>
        <p:nvPicPr>
          <p:cNvPr id="7" name="Immagine 6" descr="logo arete new pay off bianco-ARAN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67" y="96576"/>
            <a:ext cx="1361100" cy="286398"/>
          </a:xfrm>
          <a:prstGeom prst="rect">
            <a:avLst/>
          </a:prstGeom>
        </p:spPr>
      </p:pic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E9417821-608C-45D8-8F66-780EB0922B6C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7</a:t>
            </a:fld>
            <a:endParaRPr lang="it-IT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EF8911-465B-4D6B-AB08-3B1EF7B3FB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" y="5810289"/>
            <a:ext cx="844318" cy="10183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A66E70-A88A-4D6C-8028-3C81F140D6D9}"/>
              </a:ext>
            </a:extLst>
          </p:cNvPr>
          <p:cNvSpPr txBox="1"/>
          <p:nvPr/>
        </p:nvSpPr>
        <p:spPr>
          <a:xfrm>
            <a:off x="3644158" y="1057371"/>
            <a:ext cx="8122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FASE AGRICOLA</a:t>
            </a:r>
          </a:p>
          <a:p>
            <a:endParaRPr lang="it-IT" sz="2400" b="1" dirty="0">
              <a:solidFill>
                <a:schemeClr val="accent6"/>
              </a:solidFill>
            </a:endParaRPr>
          </a:p>
          <a:p>
            <a:r>
              <a:rPr lang="it-IT" sz="2400" b="1" dirty="0">
                <a:solidFill>
                  <a:schemeClr val="accent6"/>
                </a:solidFill>
              </a:rPr>
              <a:t>2. Analisi economica – Scenario </a:t>
            </a:r>
            <a:r>
              <a:rPr lang="it-IT" sz="2400" b="1" dirty="0" err="1">
                <a:solidFill>
                  <a:schemeClr val="accent6"/>
                </a:solidFill>
              </a:rPr>
              <a:t>pre</a:t>
            </a:r>
            <a:r>
              <a:rPr lang="it-IT" sz="2400" b="1" dirty="0">
                <a:solidFill>
                  <a:schemeClr val="accent6"/>
                </a:solidFill>
              </a:rPr>
              <a:t>-innovazione (2019) </a:t>
            </a:r>
          </a:p>
          <a:p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5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0CDB04C-2158-8284-2249-F81C315C6D6A}"/>
              </a:ext>
            </a:extLst>
          </p:cNvPr>
          <p:cNvSpPr txBox="1"/>
          <p:nvPr/>
        </p:nvSpPr>
        <p:spPr>
          <a:xfrm>
            <a:off x="552434" y="94110"/>
            <a:ext cx="9479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2. Analisi economica - Scenario </a:t>
            </a:r>
            <a:r>
              <a:rPr lang="it-IT" sz="2000" i="1" dirty="0" err="1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pre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-i</a:t>
            </a: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nnovazione (2019)</a:t>
            </a: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2.1 Costi e Ricavi di gestione</a:t>
            </a: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82C6E5F1-ED3E-2BD4-351D-FAEA85DCA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0329"/>
            <a:ext cx="844318" cy="1018366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2564DD2-577E-4ECD-95F3-DC76D7A2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54102"/>
              </p:ext>
            </p:extLst>
          </p:nvPr>
        </p:nvGraphicFramePr>
        <p:xfrm>
          <a:off x="2005511" y="1419900"/>
          <a:ext cx="8612778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4845">
                  <a:extLst>
                    <a:ext uri="{9D8B030D-6E8A-4147-A177-3AD203B41FA5}">
                      <a16:colId xmlns:a16="http://schemas.microsoft.com/office/drawing/2014/main" val="1291605580"/>
                    </a:ext>
                  </a:extLst>
                </a:gridCol>
                <a:gridCol w="4287933">
                  <a:extLst>
                    <a:ext uri="{9D8B030D-6E8A-4147-A177-3AD203B41FA5}">
                      <a16:colId xmlns:a16="http://schemas.microsoft.com/office/drawing/2014/main" val="3515925779"/>
                    </a:ext>
                  </a:extLst>
                </a:gridCol>
              </a:tblGrid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OPERAZIONI COLTURALI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Costi/ha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9127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Operazioni di potatura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1.127,00 €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11161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Operazioni di legatura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816,50 €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68671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Concimazione invernale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1.017,00 €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1423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Operazioni di apertura/chiusura reti e teli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5.448,00 €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87893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Trattamento fitosanitario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2.341,07 €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35017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Irrigazione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2.250,00,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03189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Altre operazioni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2.024,00 €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07279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r>
                        <a:rPr lang="it-IT" dirty="0"/>
                        <a:t>Raccolta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3.345,00 €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74946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Totale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18.409,00 €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1162"/>
                  </a:ext>
                </a:extLst>
              </a:tr>
            </a:tbl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33C2EC7C-767C-4CF7-AEDF-F6D1331B5ED9}"/>
              </a:ext>
            </a:extLst>
          </p:cNvPr>
          <p:cNvGrpSpPr/>
          <p:nvPr/>
        </p:nvGrpSpPr>
        <p:grpSpPr>
          <a:xfrm>
            <a:off x="3696990" y="5456718"/>
            <a:ext cx="7874524" cy="1569660"/>
            <a:chOff x="3405995" y="5525354"/>
            <a:chExt cx="7708924" cy="156966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DE7FD3B5-8A1E-4A44-8818-39DE165C724E}"/>
                </a:ext>
              </a:extLst>
            </p:cNvPr>
            <p:cNvSpPr/>
            <p:nvPr/>
          </p:nvSpPr>
          <p:spPr>
            <a:xfrm>
              <a:off x="3415066" y="5553254"/>
              <a:ext cx="5962016" cy="10794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2620E62B-6D08-4B20-8F4B-9691D6872C03}"/>
                </a:ext>
              </a:extLst>
            </p:cNvPr>
            <p:cNvSpPr txBox="1"/>
            <p:nvPr/>
          </p:nvSpPr>
          <p:spPr>
            <a:xfrm>
              <a:off x="3405995" y="5525354"/>
              <a:ext cx="25584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1" dirty="0"/>
                <a:t>Resa media</a:t>
              </a:r>
              <a:r>
                <a:rPr lang="it-IT" sz="1500" dirty="0"/>
                <a:t>: 300 q/ha</a:t>
              </a:r>
            </a:p>
            <a:p>
              <a:endParaRPr lang="it-IT" sz="1500" dirty="0"/>
            </a:p>
            <a:p>
              <a:r>
                <a:rPr lang="it-IT" sz="1500" b="1" dirty="0"/>
                <a:t>Prezzo di vendita</a:t>
              </a:r>
              <a:r>
                <a:rPr lang="it-IT" sz="1500" dirty="0"/>
                <a:t>: 110,00 €</a:t>
              </a:r>
            </a:p>
            <a:p>
              <a:endParaRPr lang="it-IT" sz="1500" dirty="0"/>
            </a:p>
            <a:p>
              <a:endParaRPr lang="it-IT" dirty="0"/>
            </a:p>
            <a:p>
              <a:endParaRPr lang="it-IT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E5736FF8-4ECD-4485-976C-3F3D52994AA2}"/>
                </a:ext>
              </a:extLst>
            </p:cNvPr>
            <p:cNvSpPr txBox="1"/>
            <p:nvPr/>
          </p:nvSpPr>
          <p:spPr>
            <a:xfrm>
              <a:off x="5964468" y="5545522"/>
              <a:ext cx="515045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1" dirty="0"/>
                <a:t>PLV:</a:t>
              </a:r>
              <a:r>
                <a:rPr lang="it-IT" sz="1500" dirty="0"/>
                <a:t> 33.000,00 €/ha</a:t>
              </a:r>
            </a:p>
            <a:p>
              <a:endParaRPr lang="it-IT" sz="1500" dirty="0"/>
            </a:p>
            <a:p>
              <a:r>
                <a:rPr lang="it-IT" sz="1500" b="1" dirty="0"/>
                <a:t>Margine fase agricola: 14.591 €/ha</a:t>
              </a:r>
            </a:p>
            <a:p>
              <a:r>
                <a:rPr lang="it-IT" sz="1500" dirty="0"/>
                <a:t> </a:t>
              </a:r>
            </a:p>
            <a:p>
              <a:endParaRPr lang="it-IT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1339E9-771F-AAE3-64AD-C785A140F160}"/>
              </a:ext>
            </a:extLst>
          </p:cNvPr>
          <p:cNvSpPr txBox="1"/>
          <p:nvPr/>
        </p:nvSpPr>
        <p:spPr>
          <a:xfrm>
            <a:off x="8812050" y="570419"/>
            <a:ext cx="330236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1000" dirty="0"/>
              <a:t>*</a:t>
            </a:r>
          </a:p>
          <a:p>
            <a:r>
              <a:rPr lang="it-IT" sz="1000" dirty="0"/>
              <a:t>- Operazione di rimozione sarmenti e pulizia tralci </a:t>
            </a:r>
          </a:p>
          <a:p>
            <a:r>
              <a:rPr lang="it-IT" sz="1000" dirty="0"/>
              <a:t>- Toilettatura grappolo</a:t>
            </a:r>
          </a:p>
          <a:p>
            <a:r>
              <a:rPr lang="it-IT" sz="1000" dirty="0"/>
              <a:t>- Defogliazione</a:t>
            </a:r>
          </a:p>
        </p:txBody>
      </p:sp>
      <p:sp>
        <p:nvSpPr>
          <p:cNvPr id="12" name="Segnaposto numero diapositiva 2">
            <a:extLst>
              <a:ext uri="{FF2B5EF4-FFF2-40B4-BE49-F238E27FC236}">
                <a16:creationId xmlns:a16="http://schemas.microsoft.com/office/drawing/2014/main" id="{4A9CC598-3483-4306-B40D-4073D3958460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8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8040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D4305E6-989E-4254-BDCE-A0AA939E30AF}"/>
              </a:ext>
            </a:extLst>
          </p:cNvPr>
          <p:cNvSpPr/>
          <p:nvPr/>
        </p:nvSpPr>
        <p:spPr>
          <a:xfrm>
            <a:off x="1505623" y="5871880"/>
            <a:ext cx="95533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7">
            <a:extLst>
              <a:ext uri="{FF2B5EF4-FFF2-40B4-BE49-F238E27FC236}">
                <a16:creationId xmlns:a16="http://schemas.microsoft.com/office/drawing/2014/main" id="{2DCD5853-A6A9-537C-8091-2F0BD99FFF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0329"/>
            <a:ext cx="844318" cy="1018366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96ADEC25-35FA-4DE5-B238-26C21C50B62D}"/>
              </a:ext>
            </a:extLst>
          </p:cNvPr>
          <p:cNvSpPr txBox="1"/>
          <p:nvPr/>
        </p:nvSpPr>
        <p:spPr>
          <a:xfrm>
            <a:off x="422159" y="0"/>
            <a:ext cx="78596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tabLst>
                <a:tab pos="365760" algn="l"/>
              </a:tabLst>
            </a:pPr>
            <a:r>
              <a:rPr lang="it-IT" sz="2000" i="1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2. Analisi economica - Scenario </a:t>
            </a:r>
            <a:r>
              <a:rPr lang="it-IT" sz="2000" i="1" dirty="0" err="1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pre</a:t>
            </a:r>
            <a:r>
              <a:rPr lang="it-IT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-innovazione (2019)</a:t>
            </a:r>
          </a:p>
          <a:p>
            <a:pPr lvl="1" algn="just">
              <a:tabLst>
                <a:tab pos="365760" algn="l"/>
              </a:tabLst>
            </a:pPr>
            <a:endParaRPr lang="it-IT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tabLst>
                <a:tab pos="365760" algn="l"/>
              </a:tabLst>
            </a:pPr>
            <a:r>
              <a:rPr lang="it-IT" sz="1800" dirty="0"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2.2 Ripartizione costi colturali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388F07-3229-40FA-9188-1B0997B3515D}"/>
              </a:ext>
            </a:extLst>
          </p:cNvPr>
          <p:cNvSpPr txBox="1"/>
          <p:nvPr/>
        </p:nvSpPr>
        <p:spPr>
          <a:xfrm>
            <a:off x="1689774" y="5903892"/>
            <a:ext cx="955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Analizzando il grafico sopra riportato è possibile analizzare nello specifico </a:t>
            </a:r>
            <a:r>
              <a:rPr lang="it-IT" sz="1400" b="1" dirty="0"/>
              <a:t>le operazioni colturali </a:t>
            </a:r>
            <a:r>
              <a:rPr lang="it-IT" sz="1400" dirty="0"/>
              <a:t>che pesano maggiormente sul </a:t>
            </a:r>
            <a:r>
              <a:rPr lang="it-IT" sz="1400" u="sng" dirty="0"/>
              <a:t>totale dei costi</a:t>
            </a:r>
            <a:r>
              <a:rPr lang="it-IT" sz="1400" dirty="0"/>
              <a:t> sostenuti per la coltivazione dell’uva (cv Autumn Crisp). Il costo maggiore viene attribuito alle </a:t>
            </a:r>
            <a:r>
              <a:rPr lang="it-IT" sz="1400" u="sng" dirty="0"/>
              <a:t>operazioni di apertura e chiusura di reti e teli </a:t>
            </a:r>
            <a:r>
              <a:rPr lang="it-IT" sz="1400" dirty="0"/>
              <a:t>(30%), seguite dalle </a:t>
            </a:r>
            <a:r>
              <a:rPr lang="it-IT" sz="1400" u="sng" dirty="0"/>
              <a:t>operazioni di raccolta </a:t>
            </a:r>
            <a:r>
              <a:rPr lang="it-IT" sz="1400" dirty="0"/>
              <a:t>(18%). Il costo del irrigazione pesa del 12% sulle operazioni colturali.</a:t>
            </a:r>
          </a:p>
        </p:txBody>
      </p:sp>
      <p:sp>
        <p:nvSpPr>
          <p:cNvPr id="9" name="Segnaposto numero diapositiva 2">
            <a:extLst>
              <a:ext uri="{FF2B5EF4-FFF2-40B4-BE49-F238E27FC236}">
                <a16:creationId xmlns:a16="http://schemas.microsoft.com/office/drawing/2014/main" id="{141B56EE-57EB-454A-8CDE-BCF6E89C3717}"/>
              </a:ext>
            </a:extLst>
          </p:cNvPr>
          <p:cNvSpPr txBox="1">
            <a:spLocks/>
          </p:cNvSpPr>
          <p:nvPr/>
        </p:nvSpPr>
        <p:spPr>
          <a:xfrm>
            <a:off x="11427229" y="6356351"/>
            <a:ext cx="68718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4FE0B4-CFAC-F74C-A69F-CC833E66C089}" type="slidenum">
              <a:rPr lang="it-IT" sz="1200" smtClean="0"/>
              <a:pPr/>
              <a:t>9</a:t>
            </a:fld>
            <a:endParaRPr lang="it-IT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3F04-AD9D-29CC-866E-FA2D512B6D3C}"/>
              </a:ext>
            </a:extLst>
          </p:cNvPr>
          <p:cNvSpPr txBox="1"/>
          <p:nvPr/>
        </p:nvSpPr>
        <p:spPr>
          <a:xfrm>
            <a:off x="9383486" y="2834999"/>
            <a:ext cx="756000" cy="118800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4" name="Grafico 1">
            <a:extLst>
              <a:ext uri="{FF2B5EF4-FFF2-40B4-BE49-F238E27FC236}">
                <a16:creationId xmlns:a16="http://schemas.microsoft.com/office/drawing/2014/main" id="{EF1C1B65-15B3-4967-97E5-0958A2D1A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82767"/>
              </p:ext>
            </p:extLst>
          </p:nvPr>
        </p:nvGraphicFramePr>
        <p:xfrm>
          <a:off x="1837640" y="986118"/>
          <a:ext cx="8516720" cy="488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493822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1863</Words>
  <Application>Microsoft Office PowerPoint</Application>
  <PresentationFormat>Widescreen</PresentationFormat>
  <Paragraphs>291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Baskerville</vt:lpstr>
      <vt:lpstr>Calibri</vt:lpstr>
      <vt:lpstr>Calibri Light</vt:lpstr>
      <vt:lpstr>Cambria</vt:lpstr>
      <vt:lpstr>Tahoma</vt:lpstr>
      <vt:lpstr>Personalizza struttura</vt:lpstr>
      <vt:lpstr>Tema di Office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Aretè s.r.l.</cp:lastModifiedBy>
  <cp:revision>421</cp:revision>
  <dcterms:created xsi:type="dcterms:W3CDTF">2022-09-29T13:46:25Z</dcterms:created>
  <dcterms:modified xsi:type="dcterms:W3CDTF">2022-11-18T16:22:48Z</dcterms:modified>
</cp:coreProperties>
</file>